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62" r:id="rId4"/>
    <p:sldId id="261" r:id="rId5"/>
    <p:sldId id="264" r:id="rId6"/>
    <p:sldId id="265" r:id="rId7"/>
    <p:sldId id="266" r:id="rId8"/>
    <p:sldId id="260" r:id="rId9"/>
    <p:sldId id="267" r:id="rId10"/>
    <p:sldId id="268" r:id="rId11"/>
    <p:sldId id="300" r:id="rId12"/>
    <p:sldId id="303" r:id="rId13"/>
    <p:sldId id="304" r:id="rId14"/>
    <p:sldId id="305" r:id="rId15"/>
    <p:sldId id="306" r:id="rId16"/>
    <p:sldId id="307" r:id="rId17"/>
    <p:sldId id="308" r:id="rId18"/>
    <p:sldId id="309" r:id="rId19"/>
    <p:sldId id="301" r:id="rId20"/>
    <p:sldId id="258" r:id="rId21"/>
    <p:sldId id="271" r:id="rId22"/>
    <p:sldId id="272" r:id="rId23"/>
    <p:sldId id="285" r:id="rId24"/>
    <p:sldId id="296" r:id="rId25"/>
    <p:sldId id="259" r:id="rId26"/>
    <p:sldId id="286" r:id="rId27"/>
    <p:sldId id="269" r:id="rId28"/>
    <p:sldId id="298" r:id="rId29"/>
    <p:sldId id="273" r:id="rId30"/>
    <p:sldId id="270" r:id="rId31"/>
    <p:sldId id="274" r:id="rId32"/>
    <p:sldId id="275" r:id="rId33"/>
    <p:sldId id="276" r:id="rId34"/>
    <p:sldId id="277" r:id="rId35"/>
    <p:sldId id="278" r:id="rId36"/>
    <p:sldId id="279" r:id="rId37"/>
    <p:sldId id="280" r:id="rId38"/>
    <p:sldId id="282" r:id="rId39"/>
    <p:sldId id="288" r:id="rId40"/>
    <p:sldId id="289" r:id="rId41"/>
    <p:sldId id="283" r:id="rId42"/>
    <p:sldId id="290" r:id="rId43"/>
    <p:sldId id="292" r:id="rId44"/>
    <p:sldId id="293" r:id="rId45"/>
    <p:sldId id="284" r:id="rId46"/>
    <p:sldId id="295" r:id="rId47"/>
    <p:sldId id="294" r:id="rId48"/>
    <p:sldId id="302" r:id="rId49"/>
    <p:sldId id="313" r:id="rId50"/>
    <p:sldId id="315" r:id="rId51"/>
    <p:sldId id="314" r:id="rId52"/>
    <p:sldId id="299" r:id="rId53"/>
    <p:sldId id="310" r:id="rId54"/>
    <p:sldId id="311" r:id="rId55"/>
    <p:sldId id="312" r:id="rId56"/>
    <p:sldId id="316" r:id="rId5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02" autoAdjust="0"/>
  </p:normalViewPr>
  <p:slideViewPr>
    <p:cSldViewPr snapToGrid="0">
      <p:cViewPr>
        <p:scale>
          <a:sx n="75" d="100"/>
          <a:sy n="75" d="100"/>
        </p:scale>
        <p:origin x="974" y="-8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BFEDB3-B323-6A6E-119E-F7F3C222A2F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B24F12C-BA25-D519-93A0-99DA84CCFAC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EF7A125-02F4-725F-3FCA-E564CA4AE6DA}"/>
              </a:ext>
            </a:extLst>
          </p:cNvPr>
          <p:cNvSpPr>
            <a:spLocks noGrp="1"/>
          </p:cNvSpPr>
          <p:nvPr>
            <p:ph type="dt" sz="half" idx="10"/>
          </p:nvPr>
        </p:nvSpPr>
        <p:spPr/>
        <p:txBody>
          <a:bodyPr/>
          <a:lstStyle/>
          <a:p>
            <a:fld id="{EF732C73-BF97-4661-85B7-492DFE0C6E7F}" type="datetimeFigureOut">
              <a:rPr lang="en-US" smtClean="0"/>
              <a:t>11/13/2023</a:t>
            </a:fld>
            <a:endParaRPr lang="en-US"/>
          </a:p>
        </p:txBody>
      </p:sp>
      <p:sp>
        <p:nvSpPr>
          <p:cNvPr id="5" name="Footer Placeholder 4">
            <a:extLst>
              <a:ext uri="{FF2B5EF4-FFF2-40B4-BE49-F238E27FC236}">
                <a16:creationId xmlns:a16="http://schemas.microsoft.com/office/drawing/2014/main" id="{2B02A3E2-941B-4CC2-7564-25F0EBA292F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1947847-C3F9-0711-7868-ABAF592C061C}"/>
              </a:ext>
            </a:extLst>
          </p:cNvPr>
          <p:cNvSpPr>
            <a:spLocks noGrp="1"/>
          </p:cNvSpPr>
          <p:nvPr>
            <p:ph type="sldNum" sz="quarter" idx="12"/>
          </p:nvPr>
        </p:nvSpPr>
        <p:spPr/>
        <p:txBody>
          <a:bodyPr/>
          <a:lstStyle/>
          <a:p>
            <a:fld id="{74353565-15A0-4CBB-B60F-90924B18A3E7}" type="slidenum">
              <a:rPr lang="en-US" smtClean="0"/>
              <a:t>‹#›</a:t>
            </a:fld>
            <a:endParaRPr lang="en-US"/>
          </a:p>
        </p:txBody>
      </p:sp>
    </p:spTree>
    <p:extLst>
      <p:ext uri="{BB962C8B-B14F-4D97-AF65-F5344CB8AC3E}">
        <p14:creationId xmlns:p14="http://schemas.microsoft.com/office/powerpoint/2010/main" val="19198542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702C25-4C3B-D728-7D8C-205C870D0B8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779BD13-1B64-3F9F-9238-F6B5FA50E8F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95B62D1-61D5-000A-B234-48BC9CDD110D}"/>
              </a:ext>
            </a:extLst>
          </p:cNvPr>
          <p:cNvSpPr>
            <a:spLocks noGrp="1"/>
          </p:cNvSpPr>
          <p:nvPr>
            <p:ph type="dt" sz="half" idx="10"/>
          </p:nvPr>
        </p:nvSpPr>
        <p:spPr/>
        <p:txBody>
          <a:bodyPr/>
          <a:lstStyle/>
          <a:p>
            <a:fld id="{EF732C73-BF97-4661-85B7-492DFE0C6E7F}" type="datetimeFigureOut">
              <a:rPr lang="en-US" smtClean="0"/>
              <a:t>11/13/2023</a:t>
            </a:fld>
            <a:endParaRPr lang="en-US"/>
          </a:p>
        </p:txBody>
      </p:sp>
      <p:sp>
        <p:nvSpPr>
          <p:cNvPr id="5" name="Footer Placeholder 4">
            <a:extLst>
              <a:ext uri="{FF2B5EF4-FFF2-40B4-BE49-F238E27FC236}">
                <a16:creationId xmlns:a16="http://schemas.microsoft.com/office/drawing/2014/main" id="{1E90A072-7351-CE8A-12C5-31B1A1AAF50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55995A4-4C8E-F93C-FC1A-A36870E40DFA}"/>
              </a:ext>
            </a:extLst>
          </p:cNvPr>
          <p:cNvSpPr>
            <a:spLocks noGrp="1"/>
          </p:cNvSpPr>
          <p:nvPr>
            <p:ph type="sldNum" sz="quarter" idx="12"/>
          </p:nvPr>
        </p:nvSpPr>
        <p:spPr/>
        <p:txBody>
          <a:bodyPr/>
          <a:lstStyle/>
          <a:p>
            <a:fld id="{74353565-15A0-4CBB-B60F-90924B18A3E7}" type="slidenum">
              <a:rPr lang="en-US" smtClean="0"/>
              <a:t>‹#›</a:t>
            </a:fld>
            <a:endParaRPr lang="en-US"/>
          </a:p>
        </p:txBody>
      </p:sp>
    </p:spTree>
    <p:extLst>
      <p:ext uri="{BB962C8B-B14F-4D97-AF65-F5344CB8AC3E}">
        <p14:creationId xmlns:p14="http://schemas.microsoft.com/office/powerpoint/2010/main" val="36097315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AA04C31-6D34-0CEB-412E-9DBA02617DB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D66F931-BDCB-DDE5-18E7-FF0C1FF975D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419C3FA-9506-FA83-D328-E30F931FE402}"/>
              </a:ext>
            </a:extLst>
          </p:cNvPr>
          <p:cNvSpPr>
            <a:spLocks noGrp="1"/>
          </p:cNvSpPr>
          <p:nvPr>
            <p:ph type="dt" sz="half" idx="10"/>
          </p:nvPr>
        </p:nvSpPr>
        <p:spPr/>
        <p:txBody>
          <a:bodyPr/>
          <a:lstStyle/>
          <a:p>
            <a:fld id="{EF732C73-BF97-4661-85B7-492DFE0C6E7F}" type="datetimeFigureOut">
              <a:rPr lang="en-US" smtClean="0"/>
              <a:t>11/13/2023</a:t>
            </a:fld>
            <a:endParaRPr lang="en-US"/>
          </a:p>
        </p:txBody>
      </p:sp>
      <p:sp>
        <p:nvSpPr>
          <p:cNvPr id="5" name="Footer Placeholder 4">
            <a:extLst>
              <a:ext uri="{FF2B5EF4-FFF2-40B4-BE49-F238E27FC236}">
                <a16:creationId xmlns:a16="http://schemas.microsoft.com/office/drawing/2014/main" id="{C7393FC6-365E-93D7-E88E-A9686E5894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7D0341D-6F8D-800C-42FF-812309143698}"/>
              </a:ext>
            </a:extLst>
          </p:cNvPr>
          <p:cNvSpPr>
            <a:spLocks noGrp="1"/>
          </p:cNvSpPr>
          <p:nvPr>
            <p:ph type="sldNum" sz="quarter" idx="12"/>
          </p:nvPr>
        </p:nvSpPr>
        <p:spPr/>
        <p:txBody>
          <a:bodyPr/>
          <a:lstStyle/>
          <a:p>
            <a:fld id="{74353565-15A0-4CBB-B60F-90924B18A3E7}" type="slidenum">
              <a:rPr lang="en-US" smtClean="0"/>
              <a:t>‹#›</a:t>
            </a:fld>
            <a:endParaRPr lang="en-US"/>
          </a:p>
        </p:txBody>
      </p:sp>
    </p:spTree>
    <p:extLst>
      <p:ext uri="{BB962C8B-B14F-4D97-AF65-F5344CB8AC3E}">
        <p14:creationId xmlns:p14="http://schemas.microsoft.com/office/powerpoint/2010/main" val="9264620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C36677-0C5C-3A07-A003-75ED58F1C29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8988617-C7BF-0226-697B-1AE8B9BB48D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BD5F9C0-AFA8-CFC8-AF34-B90D2D973A18}"/>
              </a:ext>
            </a:extLst>
          </p:cNvPr>
          <p:cNvSpPr>
            <a:spLocks noGrp="1"/>
          </p:cNvSpPr>
          <p:nvPr>
            <p:ph type="dt" sz="half" idx="10"/>
          </p:nvPr>
        </p:nvSpPr>
        <p:spPr/>
        <p:txBody>
          <a:bodyPr/>
          <a:lstStyle/>
          <a:p>
            <a:fld id="{EF732C73-BF97-4661-85B7-492DFE0C6E7F}" type="datetimeFigureOut">
              <a:rPr lang="en-US" smtClean="0"/>
              <a:t>11/13/2023</a:t>
            </a:fld>
            <a:endParaRPr lang="en-US"/>
          </a:p>
        </p:txBody>
      </p:sp>
      <p:sp>
        <p:nvSpPr>
          <p:cNvPr id="5" name="Footer Placeholder 4">
            <a:extLst>
              <a:ext uri="{FF2B5EF4-FFF2-40B4-BE49-F238E27FC236}">
                <a16:creationId xmlns:a16="http://schemas.microsoft.com/office/drawing/2014/main" id="{753D28B9-B9C9-9146-C146-76AC01EB5AA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1AC4E0C-7C80-C55C-143F-918F298950F4}"/>
              </a:ext>
            </a:extLst>
          </p:cNvPr>
          <p:cNvSpPr>
            <a:spLocks noGrp="1"/>
          </p:cNvSpPr>
          <p:nvPr>
            <p:ph type="sldNum" sz="quarter" idx="12"/>
          </p:nvPr>
        </p:nvSpPr>
        <p:spPr/>
        <p:txBody>
          <a:bodyPr/>
          <a:lstStyle/>
          <a:p>
            <a:fld id="{74353565-15A0-4CBB-B60F-90924B18A3E7}" type="slidenum">
              <a:rPr lang="en-US" smtClean="0"/>
              <a:t>‹#›</a:t>
            </a:fld>
            <a:endParaRPr lang="en-US"/>
          </a:p>
        </p:txBody>
      </p:sp>
    </p:spTree>
    <p:extLst>
      <p:ext uri="{BB962C8B-B14F-4D97-AF65-F5344CB8AC3E}">
        <p14:creationId xmlns:p14="http://schemas.microsoft.com/office/powerpoint/2010/main" val="8328282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CDDFEF-D92F-1496-A0B1-1F15BF3A8FA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8BCF688-8FF1-2FEC-1DC3-9D8DDC23B01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548CBA0-84E6-33C0-9781-2639D8022EFB}"/>
              </a:ext>
            </a:extLst>
          </p:cNvPr>
          <p:cNvSpPr>
            <a:spLocks noGrp="1"/>
          </p:cNvSpPr>
          <p:nvPr>
            <p:ph type="dt" sz="half" idx="10"/>
          </p:nvPr>
        </p:nvSpPr>
        <p:spPr/>
        <p:txBody>
          <a:bodyPr/>
          <a:lstStyle/>
          <a:p>
            <a:fld id="{EF732C73-BF97-4661-85B7-492DFE0C6E7F}" type="datetimeFigureOut">
              <a:rPr lang="en-US" smtClean="0"/>
              <a:t>11/13/2023</a:t>
            </a:fld>
            <a:endParaRPr lang="en-US"/>
          </a:p>
        </p:txBody>
      </p:sp>
      <p:sp>
        <p:nvSpPr>
          <p:cNvPr id="5" name="Footer Placeholder 4">
            <a:extLst>
              <a:ext uri="{FF2B5EF4-FFF2-40B4-BE49-F238E27FC236}">
                <a16:creationId xmlns:a16="http://schemas.microsoft.com/office/drawing/2014/main" id="{C7CBE25C-B28A-A384-3738-3839608F3E2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3E3248D-0F00-0919-FBB3-E7E7C7B8217E}"/>
              </a:ext>
            </a:extLst>
          </p:cNvPr>
          <p:cNvSpPr>
            <a:spLocks noGrp="1"/>
          </p:cNvSpPr>
          <p:nvPr>
            <p:ph type="sldNum" sz="quarter" idx="12"/>
          </p:nvPr>
        </p:nvSpPr>
        <p:spPr/>
        <p:txBody>
          <a:bodyPr/>
          <a:lstStyle/>
          <a:p>
            <a:fld id="{74353565-15A0-4CBB-B60F-90924B18A3E7}" type="slidenum">
              <a:rPr lang="en-US" smtClean="0"/>
              <a:t>‹#›</a:t>
            </a:fld>
            <a:endParaRPr lang="en-US"/>
          </a:p>
        </p:txBody>
      </p:sp>
    </p:spTree>
    <p:extLst>
      <p:ext uri="{BB962C8B-B14F-4D97-AF65-F5344CB8AC3E}">
        <p14:creationId xmlns:p14="http://schemas.microsoft.com/office/powerpoint/2010/main" val="25803296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A16809-B17D-7301-95AB-EA92B089F0C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257B568-FEF1-1998-B615-A7D0FFD5ED8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5D12DDB-CD99-E695-E2A5-8BDCF7A64E9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2CB500F-10DF-97E3-5A6A-77675DBEBE95}"/>
              </a:ext>
            </a:extLst>
          </p:cNvPr>
          <p:cNvSpPr>
            <a:spLocks noGrp="1"/>
          </p:cNvSpPr>
          <p:nvPr>
            <p:ph type="dt" sz="half" idx="10"/>
          </p:nvPr>
        </p:nvSpPr>
        <p:spPr/>
        <p:txBody>
          <a:bodyPr/>
          <a:lstStyle/>
          <a:p>
            <a:fld id="{EF732C73-BF97-4661-85B7-492DFE0C6E7F}" type="datetimeFigureOut">
              <a:rPr lang="en-US" smtClean="0"/>
              <a:t>11/13/2023</a:t>
            </a:fld>
            <a:endParaRPr lang="en-US"/>
          </a:p>
        </p:txBody>
      </p:sp>
      <p:sp>
        <p:nvSpPr>
          <p:cNvPr id="6" name="Footer Placeholder 5">
            <a:extLst>
              <a:ext uri="{FF2B5EF4-FFF2-40B4-BE49-F238E27FC236}">
                <a16:creationId xmlns:a16="http://schemas.microsoft.com/office/drawing/2014/main" id="{3704CA1E-9EE7-B79E-9DAD-7D7A53C0C9D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28A7086-5533-44CC-039A-0C78327FBA2F}"/>
              </a:ext>
            </a:extLst>
          </p:cNvPr>
          <p:cNvSpPr>
            <a:spLocks noGrp="1"/>
          </p:cNvSpPr>
          <p:nvPr>
            <p:ph type="sldNum" sz="quarter" idx="12"/>
          </p:nvPr>
        </p:nvSpPr>
        <p:spPr/>
        <p:txBody>
          <a:bodyPr/>
          <a:lstStyle/>
          <a:p>
            <a:fld id="{74353565-15A0-4CBB-B60F-90924B18A3E7}" type="slidenum">
              <a:rPr lang="en-US" smtClean="0"/>
              <a:t>‹#›</a:t>
            </a:fld>
            <a:endParaRPr lang="en-US"/>
          </a:p>
        </p:txBody>
      </p:sp>
    </p:spTree>
    <p:extLst>
      <p:ext uri="{BB962C8B-B14F-4D97-AF65-F5344CB8AC3E}">
        <p14:creationId xmlns:p14="http://schemas.microsoft.com/office/powerpoint/2010/main" val="12090552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0C94F1-0215-4A3E-432E-D1647B7D243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D4B5C08-341C-B791-9A32-9EAE248BE94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91CA0EE-BE1B-F0C6-4470-B0BE19350EC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DBDD382-FE8F-5D66-05E5-38C9B6113E8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94996E2-640B-58C2-9563-C937F8D957E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0E532FA-38BE-C033-5892-5AA387C22ED7}"/>
              </a:ext>
            </a:extLst>
          </p:cNvPr>
          <p:cNvSpPr>
            <a:spLocks noGrp="1"/>
          </p:cNvSpPr>
          <p:nvPr>
            <p:ph type="dt" sz="half" idx="10"/>
          </p:nvPr>
        </p:nvSpPr>
        <p:spPr/>
        <p:txBody>
          <a:bodyPr/>
          <a:lstStyle/>
          <a:p>
            <a:fld id="{EF732C73-BF97-4661-85B7-492DFE0C6E7F}" type="datetimeFigureOut">
              <a:rPr lang="en-US" smtClean="0"/>
              <a:t>11/13/2023</a:t>
            </a:fld>
            <a:endParaRPr lang="en-US"/>
          </a:p>
        </p:txBody>
      </p:sp>
      <p:sp>
        <p:nvSpPr>
          <p:cNvPr id="8" name="Footer Placeholder 7">
            <a:extLst>
              <a:ext uri="{FF2B5EF4-FFF2-40B4-BE49-F238E27FC236}">
                <a16:creationId xmlns:a16="http://schemas.microsoft.com/office/drawing/2014/main" id="{A686025E-8A4F-D7A5-9683-4B5103DFFFD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CA97165-9603-F5A1-4BE9-8427AA7C4864}"/>
              </a:ext>
            </a:extLst>
          </p:cNvPr>
          <p:cNvSpPr>
            <a:spLocks noGrp="1"/>
          </p:cNvSpPr>
          <p:nvPr>
            <p:ph type="sldNum" sz="quarter" idx="12"/>
          </p:nvPr>
        </p:nvSpPr>
        <p:spPr/>
        <p:txBody>
          <a:bodyPr/>
          <a:lstStyle/>
          <a:p>
            <a:fld id="{74353565-15A0-4CBB-B60F-90924B18A3E7}" type="slidenum">
              <a:rPr lang="en-US" smtClean="0"/>
              <a:t>‹#›</a:t>
            </a:fld>
            <a:endParaRPr lang="en-US"/>
          </a:p>
        </p:txBody>
      </p:sp>
    </p:spTree>
    <p:extLst>
      <p:ext uri="{BB962C8B-B14F-4D97-AF65-F5344CB8AC3E}">
        <p14:creationId xmlns:p14="http://schemas.microsoft.com/office/powerpoint/2010/main" val="30365574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99C8B8-19BA-C937-8E39-B36BAECCCE9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E67366A-2984-DE2B-8D6F-F55787DC1557}"/>
              </a:ext>
            </a:extLst>
          </p:cNvPr>
          <p:cNvSpPr>
            <a:spLocks noGrp="1"/>
          </p:cNvSpPr>
          <p:nvPr>
            <p:ph type="dt" sz="half" idx="10"/>
          </p:nvPr>
        </p:nvSpPr>
        <p:spPr/>
        <p:txBody>
          <a:bodyPr/>
          <a:lstStyle/>
          <a:p>
            <a:fld id="{EF732C73-BF97-4661-85B7-492DFE0C6E7F}" type="datetimeFigureOut">
              <a:rPr lang="en-US" smtClean="0"/>
              <a:t>11/13/2023</a:t>
            </a:fld>
            <a:endParaRPr lang="en-US"/>
          </a:p>
        </p:txBody>
      </p:sp>
      <p:sp>
        <p:nvSpPr>
          <p:cNvPr id="4" name="Footer Placeholder 3">
            <a:extLst>
              <a:ext uri="{FF2B5EF4-FFF2-40B4-BE49-F238E27FC236}">
                <a16:creationId xmlns:a16="http://schemas.microsoft.com/office/drawing/2014/main" id="{96610E93-C1AD-2044-383A-7C50FDA7EBC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DCED95F-0C1E-82D5-8E9A-7AC41DC95E5D}"/>
              </a:ext>
            </a:extLst>
          </p:cNvPr>
          <p:cNvSpPr>
            <a:spLocks noGrp="1"/>
          </p:cNvSpPr>
          <p:nvPr>
            <p:ph type="sldNum" sz="quarter" idx="12"/>
          </p:nvPr>
        </p:nvSpPr>
        <p:spPr/>
        <p:txBody>
          <a:bodyPr/>
          <a:lstStyle/>
          <a:p>
            <a:fld id="{74353565-15A0-4CBB-B60F-90924B18A3E7}" type="slidenum">
              <a:rPr lang="en-US" smtClean="0"/>
              <a:t>‹#›</a:t>
            </a:fld>
            <a:endParaRPr lang="en-US"/>
          </a:p>
        </p:txBody>
      </p:sp>
    </p:spTree>
    <p:extLst>
      <p:ext uri="{BB962C8B-B14F-4D97-AF65-F5344CB8AC3E}">
        <p14:creationId xmlns:p14="http://schemas.microsoft.com/office/powerpoint/2010/main" val="9955395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DFBF691-79CA-58E7-E3B1-2EC5358E1F01}"/>
              </a:ext>
            </a:extLst>
          </p:cNvPr>
          <p:cNvSpPr>
            <a:spLocks noGrp="1"/>
          </p:cNvSpPr>
          <p:nvPr>
            <p:ph type="dt" sz="half" idx="10"/>
          </p:nvPr>
        </p:nvSpPr>
        <p:spPr/>
        <p:txBody>
          <a:bodyPr/>
          <a:lstStyle/>
          <a:p>
            <a:fld id="{EF732C73-BF97-4661-85B7-492DFE0C6E7F}" type="datetimeFigureOut">
              <a:rPr lang="en-US" smtClean="0"/>
              <a:t>11/13/2023</a:t>
            </a:fld>
            <a:endParaRPr lang="en-US"/>
          </a:p>
        </p:txBody>
      </p:sp>
      <p:sp>
        <p:nvSpPr>
          <p:cNvPr id="3" name="Footer Placeholder 2">
            <a:extLst>
              <a:ext uri="{FF2B5EF4-FFF2-40B4-BE49-F238E27FC236}">
                <a16:creationId xmlns:a16="http://schemas.microsoft.com/office/drawing/2014/main" id="{6402D695-00E9-28D4-DB19-0243F700763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56BC202-AE00-04D3-9626-8956D6427D56}"/>
              </a:ext>
            </a:extLst>
          </p:cNvPr>
          <p:cNvSpPr>
            <a:spLocks noGrp="1"/>
          </p:cNvSpPr>
          <p:nvPr>
            <p:ph type="sldNum" sz="quarter" idx="12"/>
          </p:nvPr>
        </p:nvSpPr>
        <p:spPr/>
        <p:txBody>
          <a:bodyPr/>
          <a:lstStyle/>
          <a:p>
            <a:fld id="{74353565-15A0-4CBB-B60F-90924B18A3E7}" type="slidenum">
              <a:rPr lang="en-US" smtClean="0"/>
              <a:t>‹#›</a:t>
            </a:fld>
            <a:endParaRPr lang="en-US"/>
          </a:p>
        </p:txBody>
      </p:sp>
    </p:spTree>
    <p:extLst>
      <p:ext uri="{BB962C8B-B14F-4D97-AF65-F5344CB8AC3E}">
        <p14:creationId xmlns:p14="http://schemas.microsoft.com/office/powerpoint/2010/main" val="3365591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4F347B-9345-CDE2-D091-D1CA46FB572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A6B6674-759F-3431-CAC0-434C17166EE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B444C29-F0CB-D819-6E06-B379B8DDD08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84701BE-170D-A9F9-DC1C-962B5640DB5F}"/>
              </a:ext>
            </a:extLst>
          </p:cNvPr>
          <p:cNvSpPr>
            <a:spLocks noGrp="1"/>
          </p:cNvSpPr>
          <p:nvPr>
            <p:ph type="dt" sz="half" idx="10"/>
          </p:nvPr>
        </p:nvSpPr>
        <p:spPr/>
        <p:txBody>
          <a:bodyPr/>
          <a:lstStyle/>
          <a:p>
            <a:fld id="{EF732C73-BF97-4661-85B7-492DFE0C6E7F}" type="datetimeFigureOut">
              <a:rPr lang="en-US" smtClean="0"/>
              <a:t>11/13/2023</a:t>
            </a:fld>
            <a:endParaRPr lang="en-US"/>
          </a:p>
        </p:txBody>
      </p:sp>
      <p:sp>
        <p:nvSpPr>
          <p:cNvPr id="6" name="Footer Placeholder 5">
            <a:extLst>
              <a:ext uri="{FF2B5EF4-FFF2-40B4-BE49-F238E27FC236}">
                <a16:creationId xmlns:a16="http://schemas.microsoft.com/office/drawing/2014/main" id="{4A863087-28F1-278D-C5FC-285F5B4CB53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A09CBBA-B194-8926-BD1E-5B8EC6F19222}"/>
              </a:ext>
            </a:extLst>
          </p:cNvPr>
          <p:cNvSpPr>
            <a:spLocks noGrp="1"/>
          </p:cNvSpPr>
          <p:nvPr>
            <p:ph type="sldNum" sz="quarter" idx="12"/>
          </p:nvPr>
        </p:nvSpPr>
        <p:spPr/>
        <p:txBody>
          <a:bodyPr/>
          <a:lstStyle/>
          <a:p>
            <a:fld id="{74353565-15A0-4CBB-B60F-90924B18A3E7}" type="slidenum">
              <a:rPr lang="en-US" smtClean="0"/>
              <a:t>‹#›</a:t>
            </a:fld>
            <a:endParaRPr lang="en-US"/>
          </a:p>
        </p:txBody>
      </p:sp>
    </p:spTree>
    <p:extLst>
      <p:ext uri="{BB962C8B-B14F-4D97-AF65-F5344CB8AC3E}">
        <p14:creationId xmlns:p14="http://schemas.microsoft.com/office/powerpoint/2010/main" val="38728767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EAC77B-9518-D91B-A119-45AAE33ED59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00EE4B5-B851-C5D0-B8F2-A2ECEB6F2D3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A043758-DDE0-60E4-8B20-AB88AC4CCEE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CE0D287-8957-EAF1-B7C3-170A20019CBC}"/>
              </a:ext>
            </a:extLst>
          </p:cNvPr>
          <p:cNvSpPr>
            <a:spLocks noGrp="1"/>
          </p:cNvSpPr>
          <p:nvPr>
            <p:ph type="dt" sz="half" idx="10"/>
          </p:nvPr>
        </p:nvSpPr>
        <p:spPr/>
        <p:txBody>
          <a:bodyPr/>
          <a:lstStyle/>
          <a:p>
            <a:fld id="{EF732C73-BF97-4661-85B7-492DFE0C6E7F}" type="datetimeFigureOut">
              <a:rPr lang="en-US" smtClean="0"/>
              <a:t>11/13/2023</a:t>
            </a:fld>
            <a:endParaRPr lang="en-US"/>
          </a:p>
        </p:txBody>
      </p:sp>
      <p:sp>
        <p:nvSpPr>
          <p:cNvPr id="6" name="Footer Placeholder 5">
            <a:extLst>
              <a:ext uri="{FF2B5EF4-FFF2-40B4-BE49-F238E27FC236}">
                <a16:creationId xmlns:a16="http://schemas.microsoft.com/office/drawing/2014/main" id="{15DD86FF-8E94-C3DE-ABD9-A41C397506D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449926D-3D01-5B71-FF42-8688905FDF97}"/>
              </a:ext>
            </a:extLst>
          </p:cNvPr>
          <p:cNvSpPr>
            <a:spLocks noGrp="1"/>
          </p:cNvSpPr>
          <p:nvPr>
            <p:ph type="sldNum" sz="quarter" idx="12"/>
          </p:nvPr>
        </p:nvSpPr>
        <p:spPr/>
        <p:txBody>
          <a:bodyPr/>
          <a:lstStyle/>
          <a:p>
            <a:fld id="{74353565-15A0-4CBB-B60F-90924B18A3E7}" type="slidenum">
              <a:rPr lang="en-US" smtClean="0"/>
              <a:t>‹#›</a:t>
            </a:fld>
            <a:endParaRPr lang="en-US"/>
          </a:p>
        </p:txBody>
      </p:sp>
    </p:spTree>
    <p:extLst>
      <p:ext uri="{BB962C8B-B14F-4D97-AF65-F5344CB8AC3E}">
        <p14:creationId xmlns:p14="http://schemas.microsoft.com/office/powerpoint/2010/main" val="38003409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EB7A9B4-CA9F-3936-276A-A3C524C71C0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9E068E6-F214-04DA-84D2-78D65B28C8A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AA950D7-4A90-5F0B-D3B4-D7F2B9A2417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F732C73-BF97-4661-85B7-492DFE0C6E7F}" type="datetimeFigureOut">
              <a:rPr lang="en-US" smtClean="0"/>
              <a:t>11/13/2023</a:t>
            </a:fld>
            <a:endParaRPr lang="en-US"/>
          </a:p>
        </p:txBody>
      </p:sp>
      <p:sp>
        <p:nvSpPr>
          <p:cNvPr id="5" name="Footer Placeholder 4">
            <a:extLst>
              <a:ext uri="{FF2B5EF4-FFF2-40B4-BE49-F238E27FC236}">
                <a16:creationId xmlns:a16="http://schemas.microsoft.com/office/drawing/2014/main" id="{D637952D-91F9-B645-ECFE-27C80ABF77B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05BE6AF-3D28-38C0-92F8-E6C3242E0A0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4353565-15A0-4CBB-B60F-90924B18A3E7}" type="slidenum">
              <a:rPr lang="en-US" smtClean="0"/>
              <a:t>‹#›</a:t>
            </a:fld>
            <a:endParaRPr lang="en-US"/>
          </a:p>
        </p:txBody>
      </p:sp>
    </p:spTree>
    <p:extLst>
      <p:ext uri="{BB962C8B-B14F-4D97-AF65-F5344CB8AC3E}">
        <p14:creationId xmlns:p14="http://schemas.microsoft.com/office/powerpoint/2010/main" val="14042428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2.jpeg"/><Relationship Id="rId4" Type="http://schemas.openxmlformats.org/officeDocument/2006/relationships/image" Target="../media/image11.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hyperlink" Target="https://yuanchaiyc.github.io/website/subpages/VS-tutorial.html"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microsoft.com/office/2007/relationships/media" Target="../media/media2.wav"/><Relationship Id="rId7" Type="http://schemas.openxmlformats.org/officeDocument/2006/relationships/image" Target="../media/image18.png"/><Relationship Id="rId2" Type="http://schemas.openxmlformats.org/officeDocument/2006/relationships/audio" Target="../media/media1.wav"/><Relationship Id="rId1" Type="http://schemas.microsoft.com/office/2007/relationships/media" Target="../media/media1.wav"/><Relationship Id="rId6" Type="http://schemas.openxmlformats.org/officeDocument/2006/relationships/image" Target="../media/image17.png"/><Relationship Id="rId5" Type="http://schemas.openxmlformats.org/officeDocument/2006/relationships/slideLayout" Target="../slideLayouts/slideLayout2.xml"/><Relationship Id="rId4" Type="http://schemas.openxmlformats.org/officeDocument/2006/relationships/audio" Target="../media/media2.wav"/></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hyperlink" Target="https://yuanchaiyc.github.io/website/subpages/VS-tutorial.Rmd" TargetMode="External"/><Relationship Id="rId2" Type="http://schemas.openxmlformats.org/officeDocument/2006/relationships/hyperlink" Target="https://posit.cloud/content/5398051" TargetMode="Externa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hyperlink" Target="https://doi.org/10.1017/S0025100321000104" TargetMode="External"/><Relationship Id="rId2" Type="http://schemas.openxmlformats.org/officeDocument/2006/relationships/hyperlink" Target="https://doi.org/10.1121/1.2697522" TargetMode="External"/><Relationship Id="rId1" Type="http://schemas.openxmlformats.org/officeDocument/2006/relationships/slideLayout" Target="../slideLayouts/slideLayout2.xml"/><Relationship Id="rId4" Type="http://schemas.openxmlformats.org/officeDocument/2006/relationships/hyperlink" Target="https://doi.org/10.1016/j.wocn.2018.09.001" TargetMode="Externa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8D5865-3276-2650-8DF6-E0AB6B97AE8C}"/>
              </a:ext>
            </a:extLst>
          </p:cNvPr>
          <p:cNvSpPr>
            <a:spLocks noGrp="1"/>
          </p:cNvSpPr>
          <p:nvPr>
            <p:ph type="ctrTitle"/>
          </p:nvPr>
        </p:nvSpPr>
        <p:spPr/>
        <p:txBody>
          <a:bodyPr>
            <a:normAutofit fontScale="90000"/>
          </a:bodyPr>
          <a:lstStyle/>
          <a:p>
            <a:r>
              <a:rPr lang="en-US" dirty="0"/>
              <a:t>Tutorial on </a:t>
            </a:r>
            <a:r>
              <a:rPr lang="en-US" dirty="0" err="1"/>
              <a:t>VoiceSauce</a:t>
            </a:r>
            <a:r>
              <a:rPr lang="en-US" dirty="0"/>
              <a:t> </a:t>
            </a:r>
            <a:br>
              <a:rPr lang="en-US" dirty="0"/>
            </a:br>
            <a:r>
              <a:rPr lang="en-US" dirty="0"/>
              <a:t>- A program for voice analysis</a:t>
            </a:r>
          </a:p>
        </p:txBody>
      </p:sp>
      <p:sp>
        <p:nvSpPr>
          <p:cNvPr id="3" name="Subtitle 2">
            <a:extLst>
              <a:ext uri="{FF2B5EF4-FFF2-40B4-BE49-F238E27FC236}">
                <a16:creationId xmlns:a16="http://schemas.microsoft.com/office/drawing/2014/main" id="{DD4E3243-4BAD-6AA1-7F7F-9DAE93A63803}"/>
              </a:ext>
            </a:extLst>
          </p:cNvPr>
          <p:cNvSpPr>
            <a:spLocks noGrp="1"/>
          </p:cNvSpPr>
          <p:nvPr>
            <p:ph type="subTitle" idx="1"/>
          </p:nvPr>
        </p:nvSpPr>
        <p:spPr/>
        <p:txBody>
          <a:bodyPr>
            <a:normAutofit lnSpcReduction="10000"/>
          </a:bodyPr>
          <a:lstStyle/>
          <a:p>
            <a:r>
              <a:rPr lang="en-US" dirty="0"/>
              <a:t>Yuan Chai</a:t>
            </a:r>
          </a:p>
          <a:p>
            <a:r>
              <a:rPr lang="en-US" dirty="0"/>
              <a:t>University of </a:t>
            </a:r>
            <a:r>
              <a:rPr lang="und-Latn-001" dirty="0"/>
              <a:t>Washington</a:t>
            </a:r>
            <a:endParaRPr lang="en-US" dirty="0"/>
          </a:p>
          <a:p>
            <a:r>
              <a:rPr lang="en-US" dirty="0"/>
              <a:t>yuanchai@uw.edu</a:t>
            </a:r>
          </a:p>
          <a:p>
            <a:r>
              <a:rPr lang="en-US" dirty="0"/>
              <a:t>11/13/2023</a:t>
            </a:r>
          </a:p>
        </p:txBody>
      </p:sp>
    </p:spTree>
    <p:extLst>
      <p:ext uri="{BB962C8B-B14F-4D97-AF65-F5344CB8AC3E}">
        <p14:creationId xmlns:p14="http://schemas.microsoft.com/office/powerpoint/2010/main" val="34300765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B0F8E3-B53B-2888-4839-958D6999BABD}"/>
              </a:ext>
            </a:extLst>
          </p:cNvPr>
          <p:cNvSpPr>
            <a:spLocks noGrp="1"/>
          </p:cNvSpPr>
          <p:nvPr>
            <p:ph type="title"/>
          </p:nvPr>
        </p:nvSpPr>
        <p:spPr/>
        <p:txBody>
          <a:bodyPr/>
          <a:lstStyle/>
          <a:p>
            <a:r>
              <a:rPr lang="en-US" dirty="0"/>
              <a:t>What can you draw/analyze using output from </a:t>
            </a:r>
            <a:r>
              <a:rPr lang="en-US" dirty="0" err="1"/>
              <a:t>VoiceSauce</a:t>
            </a:r>
            <a:endParaRPr lang="en-US" dirty="0"/>
          </a:p>
        </p:txBody>
      </p:sp>
      <p:sp>
        <p:nvSpPr>
          <p:cNvPr id="8" name="TextBox 7">
            <a:extLst>
              <a:ext uri="{FF2B5EF4-FFF2-40B4-BE49-F238E27FC236}">
                <a16:creationId xmlns:a16="http://schemas.microsoft.com/office/drawing/2014/main" id="{F60481B7-0854-2430-A414-4010ABA9CD30}"/>
              </a:ext>
            </a:extLst>
          </p:cNvPr>
          <p:cNvSpPr txBox="1"/>
          <p:nvPr/>
        </p:nvSpPr>
        <p:spPr>
          <a:xfrm>
            <a:off x="971549" y="1790700"/>
            <a:ext cx="5267325" cy="523220"/>
          </a:xfrm>
          <a:prstGeom prst="rect">
            <a:avLst/>
          </a:prstGeom>
          <a:noFill/>
        </p:spPr>
        <p:txBody>
          <a:bodyPr wrap="square" rtlCol="0">
            <a:spAutoFit/>
          </a:bodyPr>
          <a:lstStyle/>
          <a:p>
            <a:r>
              <a:rPr lang="en-US" sz="2800" dirty="0"/>
              <a:t>Boxplots of various measures</a:t>
            </a:r>
          </a:p>
        </p:txBody>
      </p:sp>
      <p:pic>
        <p:nvPicPr>
          <p:cNvPr id="4" name="Graphic 3">
            <a:extLst>
              <a:ext uri="{FF2B5EF4-FFF2-40B4-BE49-F238E27FC236}">
                <a16:creationId xmlns:a16="http://schemas.microsoft.com/office/drawing/2014/main" id="{7F1BC2E3-5765-DA7E-7EDE-D88EB262E2D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3046" y="3082383"/>
            <a:ext cx="3352165" cy="2514124"/>
          </a:xfrm>
          <a:prstGeom prst="rect">
            <a:avLst/>
          </a:prstGeom>
        </p:spPr>
      </p:pic>
      <p:pic>
        <p:nvPicPr>
          <p:cNvPr id="5" name="Picture 4" descr="Chart, box and whisker chart&#10;&#10;Description automatically generated">
            <a:extLst>
              <a:ext uri="{FF2B5EF4-FFF2-40B4-BE49-F238E27FC236}">
                <a16:creationId xmlns:a16="http://schemas.microsoft.com/office/drawing/2014/main" id="{7B3E3C83-1B14-5C8F-33B6-CC439AA3FD2F}"/>
              </a:ext>
            </a:extLst>
          </p:cNvPr>
          <p:cNvPicPr>
            <a:picLocks noChangeAspect="1"/>
          </p:cNvPicPr>
          <p:nvPr/>
        </p:nvPicPr>
        <p:blipFill rotWithShape="1">
          <a:blip r:embed="rId4">
            <a:extLst>
              <a:ext uri="{28A0092B-C50C-407E-A947-70E740481C1C}">
                <a14:useLocalDpi xmlns:a14="http://schemas.microsoft.com/office/drawing/2010/main" val="0"/>
              </a:ext>
            </a:extLst>
          </a:blip>
          <a:srcRect t="8325"/>
          <a:stretch/>
        </p:blipFill>
        <p:spPr>
          <a:xfrm>
            <a:off x="8143874" y="3082383"/>
            <a:ext cx="3724276" cy="2511826"/>
          </a:xfrm>
          <a:prstGeom prst="rect">
            <a:avLst/>
          </a:prstGeom>
        </p:spPr>
      </p:pic>
      <p:pic>
        <p:nvPicPr>
          <p:cNvPr id="9" name="Picture 8" descr="Chart, box and whisker chart&#10;&#10;Description automatically generated">
            <a:extLst>
              <a:ext uri="{FF2B5EF4-FFF2-40B4-BE49-F238E27FC236}">
                <a16:creationId xmlns:a16="http://schemas.microsoft.com/office/drawing/2014/main" id="{669097BB-CDBE-8A37-E265-BA8EE4C33EF3}"/>
              </a:ext>
            </a:extLst>
          </p:cNvPr>
          <p:cNvPicPr>
            <a:picLocks noChangeAspect="1"/>
          </p:cNvPicPr>
          <p:nvPr/>
        </p:nvPicPr>
        <p:blipFill rotWithShape="1">
          <a:blip r:embed="rId5">
            <a:extLst>
              <a:ext uri="{28A0092B-C50C-407E-A947-70E740481C1C}">
                <a14:useLocalDpi xmlns:a14="http://schemas.microsoft.com/office/drawing/2010/main" val="0"/>
              </a:ext>
            </a:extLst>
          </a:blip>
          <a:srcRect t="9182"/>
          <a:stretch/>
        </p:blipFill>
        <p:spPr>
          <a:xfrm>
            <a:off x="3935623" y="3082383"/>
            <a:ext cx="3763538" cy="2514600"/>
          </a:xfrm>
          <a:prstGeom prst="rect">
            <a:avLst/>
          </a:prstGeom>
        </p:spPr>
      </p:pic>
      <p:sp>
        <p:nvSpPr>
          <p:cNvPr id="10" name="TextBox 9">
            <a:extLst>
              <a:ext uri="{FF2B5EF4-FFF2-40B4-BE49-F238E27FC236}">
                <a16:creationId xmlns:a16="http://schemas.microsoft.com/office/drawing/2014/main" id="{2E5A5498-6F3C-4390-2959-9BD6A1E1808C}"/>
              </a:ext>
            </a:extLst>
          </p:cNvPr>
          <p:cNvSpPr txBox="1"/>
          <p:nvPr/>
        </p:nvSpPr>
        <p:spPr>
          <a:xfrm flipH="1">
            <a:off x="541018" y="2467319"/>
            <a:ext cx="2145031" cy="461665"/>
          </a:xfrm>
          <a:prstGeom prst="rect">
            <a:avLst/>
          </a:prstGeom>
          <a:noFill/>
        </p:spPr>
        <p:txBody>
          <a:bodyPr wrap="square" rtlCol="0">
            <a:spAutoFit/>
          </a:bodyPr>
          <a:lstStyle/>
          <a:p>
            <a:r>
              <a:rPr lang="en-US" sz="2400" dirty="0"/>
              <a:t>H1*—H2*</a:t>
            </a:r>
          </a:p>
        </p:txBody>
      </p:sp>
      <p:sp>
        <p:nvSpPr>
          <p:cNvPr id="11" name="TextBox 10">
            <a:extLst>
              <a:ext uri="{FF2B5EF4-FFF2-40B4-BE49-F238E27FC236}">
                <a16:creationId xmlns:a16="http://schemas.microsoft.com/office/drawing/2014/main" id="{01A02562-1B5F-4510-552D-8CE095B49832}"/>
              </a:ext>
            </a:extLst>
          </p:cNvPr>
          <p:cNvSpPr txBox="1"/>
          <p:nvPr/>
        </p:nvSpPr>
        <p:spPr>
          <a:xfrm flipH="1">
            <a:off x="4303393" y="2467319"/>
            <a:ext cx="2145031" cy="461665"/>
          </a:xfrm>
          <a:prstGeom prst="rect">
            <a:avLst/>
          </a:prstGeom>
          <a:noFill/>
        </p:spPr>
        <p:txBody>
          <a:bodyPr wrap="square" rtlCol="0">
            <a:spAutoFit/>
          </a:bodyPr>
          <a:lstStyle/>
          <a:p>
            <a:r>
              <a:rPr lang="en-US" sz="2400" dirty="0"/>
              <a:t>F0</a:t>
            </a:r>
          </a:p>
        </p:txBody>
      </p:sp>
      <p:sp>
        <p:nvSpPr>
          <p:cNvPr id="12" name="TextBox 11">
            <a:extLst>
              <a:ext uri="{FF2B5EF4-FFF2-40B4-BE49-F238E27FC236}">
                <a16:creationId xmlns:a16="http://schemas.microsoft.com/office/drawing/2014/main" id="{B8F6FFBA-2DAF-D66F-6DD4-9D43A0EF1CC5}"/>
              </a:ext>
            </a:extLst>
          </p:cNvPr>
          <p:cNvSpPr txBox="1"/>
          <p:nvPr/>
        </p:nvSpPr>
        <p:spPr>
          <a:xfrm flipH="1">
            <a:off x="8522967" y="2467319"/>
            <a:ext cx="3415986" cy="461665"/>
          </a:xfrm>
          <a:prstGeom prst="rect">
            <a:avLst/>
          </a:prstGeom>
          <a:noFill/>
        </p:spPr>
        <p:txBody>
          <a:bodyPr wrap="square" rtlCol="0">
            <a:spAutoFit/>
          </a:bodyPr>
          <a:lstStyle/>
          <a:p>
            <a:r>
              <a:rPr lang="en-US" sz="2400" dirty="0"/>
              <a:t>Harmonic-to-noise ratio</a:t>
            </a:r>
          </a:p>
        </p:txBody>
      </p:sp>
    </p:spTree>
    <p:extLst>
      <p:ext uri="{BB962C8B-B14F-4D97-AF65-F5344CB8AC3E}">
        <p14:creationId xmlns:p14="http://schemas.microsoft.com/office/powerpoint/2010/main" val="9819232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EDE181B-65A7-34B5-5834-496A19A41F2C}"/>
              </a:ext>
            </a:extLst>
          </p:cNvPr>
          <p:cNvSpPr>
            <a:spLocks noGrp="1"/>
          </p:cNvSpPr>
          <p:nvPr>
            <p:ph type="title"/>
          </p:nvPr>
        </p:nvSpPr>
        <p:spPr>
          <a:xfrm>
            <a:off x="838200" y="365125"/>
            <a:ext cx="10515600" cy="1325563"/>
          </a:xfrm>
        </p:spPr>
        <p:txBody>
          <a:bodyPr/>
          <a:lstStyle/>
          <a:p>
            <a:r>
              <a:rPr lang="en-US" sz="4400" dirty="0"/>
              <a:t>Summary of the parameters</a:t>
            </a:r>
          </a:p>
        </p:txBody>
      </p:sp>
      <p:sp>
        <p:nvSpPr>
          <p:cNvPr id="2" name="Content Placeholder 2">
            <a:extLst>
              <a:ext uri="{FF2B5EF4-FFF2-40B4-BE49-F238E27FC236}">
                <a16:creationId xmlns:a16="http://schemas.microsoft.com/office/drawing/2014/main" id="{5E7111EA-76F9-7C23-9C52-F8D4A3814CC8}"/>
              </a:ext>
            </a:extLst>
          </p:cNvPr>
          <p:cNvSpPr>
            <a:spLocks noGrp="1"/>
          </p:cNvSpPr>
          <p:nvPr>
            <p:ph idx="1"/>
          </p:nvPr>
        </p:nvSpPr>
        <p:spPr>
          <a:xfrm>
            <a:off x="838200" y="1825625"/>
            <a:ext cx="10957560" cy="4667250"/>
          </a:xfrm>
        </p:spPr>
        <p:txBody>
          <a:bodyPr>
            <a:normAutofit/>
          </a:bodyPr>
          <a:lstStyle/>
          <a:p>
            <a:r>
              <a:rPr lang="en-US" dirty="0">
                <a:solidFill>
                  <a:srgbClr val="FF0000"/>
                </a:solidFill>
              </a:rPr>
              <a:t>F0:</a:t>
            </a:r>
            <a:r>
              <a:rPr lang="en-US" dirty="0"/>
              <a:t> F0 from Straight (strF0), Snack (sF0), </a:t>
            </a:r>
            <a:r>
              <a:rPr lang="en-US" dirty="0" err="1"/>
              <a:t>Praat</a:t>
            </a:r>
            <a:r>
              <a:rPr lang="en-US" dirty="0"/>
              <a:t> (pF0), Subharmonic to harmonic ratio F0 (shrF0)</a:t>
            </a:r>
          </a:p>
          <a:p>
            <a:r>
              <a:rPr lang="en-US" dirty="0">
                <a:solidFill>
                  <a:srgbClr val="FF0000"/>
                </a:solidFill>
              </a:rPr>
              <a:t>Formant:</a:t>
            </a:r>
            <a:r>
              <a:rPr lang="en-US" dirty="0"/>
              <a:t> Formant frequencies and bandwidths by Snack (sF1, sF2) and by </a:t>
            </a:r>
            <a:r>
              <a:rPr lang="en-US" dirty="0" err="1"/>
              <a:t>Praat</a:t>
            </a:r>
            <a:r>
              <a:rPr lang="en-US" dirty="0"/>
              <a:t> (pF1, pF2)</a:t>
            </a:r>
          </a:p>
          <a:p>
            <a:r>
              <a:rPr lang="en-US" dirty="0">
                <a:solidFill>
                  <a:srgbClr val="FF0000"/>
                </a:solidFill>
              </a:rPr>
              <a:t>Spectral measures</a:t>
            </a:r>
            <a:r>
              <a:rPr lang="en-US" dirty="0"/>
              <a:t>: H1, H2, H1H2c, H2H4c</a:t>
            </a:r>
          </a:p>
          <a:p>
            <a:r>
              <a:rPr lang="en-US" dirty="0">
                <a:solidFill>
                  <a:srgbClr val="FF0000"/>
                </a:solidFill>
              </a:rPr>
              <a:t>Energy</a:t>
            </a:r>
            <a:r>
              <a:rPr lang="en-US" dirty="0"/>
              <a:t>: Energy (overall); Strength of Excitation (</a:t>
            </a:r>
            <a:r>
              <a:rPr lang="en-US" dirty="0" err="1"/>
              <a:t>SoE</a:t>
            </a:r>
            <a:r>
              <a:rPr lang="en-US" dirty="0"/>
              <a:t>)</a:t>
            </a:r>
          </a:p>
          <a:p>
            <a:r>
              <a:rPr lang="en-US" dirty="0">
                <a:solidFill>
                  <a:srgbClr val="FF0000"/>
                </a:solidFill>
              </a:rPr>
              <a:t>Noise</a:t>
            </a:r>
            <a:r>
              <a:rPr lang="en-US" dirty="0"/>
              <a:t>: Cepstral Peak Prominence (CPP); Harmonic to noise ratios: HNR05 (0-500Hz), HNR15 (0-1500Hz), HNR25 (0-2500Hz), HNR35 (0-3500Hz), Subharmonic to harmonic ratio: SHR</a:t>
            </a:r>
          </a:p>
        </p:txBody>
      </p:sp>
    </p:spTree>
    <p:extLst>
      <p:ext uri="{BB962C8B-B14F-4D97-AF65-F5344CB8AC3E}">
        <p14:creationId xmlns:p14="http://schemas.microsoft.com/office/powerpoint/2010/main" val="16975437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EDE181B-65A7-34B5-5834-496A19A41F2C}"/>
              </a:ext>
            </a:extLst>
          </p:cNvPr>
          <p:cNvSpPr>
            <a:spLocks noGrp="1"/>
          </p:cNvSpPr>
          <p:nvPr>
            <p:ph type="title"/>
          </p:nvPr>
        </p:nvSpPr>
        <p:spPr>
          <a:xfrm>
            <a:off x="838200" y="365125"/>
            <a:ext cx="10515600" cy="1325563"/>
          </a:xfrm>
        </p:spPr>
        <p:txBody>
          <a:bodyPr/>
          <a:lstStyle/>
          <a:p>
            <a:r>
              <a:rPr lang="en-US" sz="4400" dirty="0"/>
              <a:t>Notes on harmonic amplitude correction</a:t>
            </a:r>
          </a:p>
        </p:txBody>
      </p:sp>
      <p:sp>
        <p:nvSpPr>
          <p:cNvPr id="2" name="Content Placeholder 2">
            <a:extLst>
              <a:ext uri="{FF2B5EF4-FFF2-40B4-BE49-F238E27FC236}">
                <a16:creationId xmlns:a16="http://schemas.microsoft.com/office/drawing/2014/main" id="{5E7111EA-76F9-7C23-9C52-F8D4A3814CC8}"/>
              </a:ext>
            </a:extLst>
          </p:cNvPr>
          <p:cNvSpPr>
            <a:spLocks noGrp="1"/>
          </p:cNvSpPr>
          <p:nvPr>
            <p:ph idx="1"/>
          </p:nvPr>
        </p:nvSpPr>
        <p:spPr>
          <a:xfrm>
            <a:off x="838200" y="1825625"/>
            <a:ext cx="10957560" cy="4667250"/>
          </a:xfrm>
        </p:spPr>
        <p:txBody>
          <a:bodyPr>
            <a:normAutofit/>
          </a:bodyPr>
          <a:lstStyle/>
          <a:p>
            <a:pPr marL="0" indent="0">
              <a:buNone/>
            </a:pPr>
            <a:r>
              <a:rPr lang="en-US" dirty="0"/>
              <a:t>“The purpose of this correction formula is to ‘undo’ the effects of the formants on the magnitudes of the source spectrum. This is done by subtracting the amount by which the formants boost the spectral magnitudes.” (</a:t>
            </a:r>
            <a:r>
              <a:rPr lang="en-US" dirty="0" err="1"/>
              <a:t>Iseli</a:t>
            </a:r>
            <a:r>
              <a:rPr lang="en-US" dirty="0"/>
              <a:t> et al., 2007, p. 2285)</a:t>
            </a:r>
          </a:p>
        </p:txBody>
      </p:sp>
    </p:spTree>
    <p:extLst>
      <p:ext uri="{BB962C8B-B14F-4D97-AF65-F5344CB8AC3E}">
        <p14:creationId xmlns:p14="http://schemas.microsoft.com/office/powerpoint/2010/main" val="40450824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EDE181B-65A7-34B5-5834-496A19A41F2C}"/>
              </a:ext>
            </a:extLst>
          </p:cNvPr>
          <p:cNvSpPr>
            <a:spLocks noGrp="1"/>
          </p:cNvSpPr>
          <p:nvPr>
            <p:ph type="title"/>
          </p:nvPr>
        </p:nvSpPr>
        <p:spPr>
          <a:xfrm>
            <a:off x="838200" y="365125"/>
            <a:ext cx="10515600" cy="1325563"/>
          </a:xfrm>
        </p:spPr>
        <p:txBody>
          <a:bodyPr/>
          <a:lstStyle/>
          <a:p>
            <a:r>
              <a:rPr lang="en-US" sz="4400" dirty="0"/>
              <a:t>Notes on harmonic amplitude correction</a:t>
            </a:r>
          </a:p>
        </p:txBody>
      </p:sp>
      <mc:AlternateContent xmlns:mc="http://schemas.openxmlformats.org/markup-compatibility/2006" xmlns:a14="http://schemas.microsoft.com/office/drawing/2010/main">
        <mc:Choice Requires="a14">
          <p:sp>
            <p:nvSpPr>
              <p:cNvPr id="2" name="Content Placeholder 2">
                <a:extLst>
                  <a:ext uri="{FF2B5EF4-FFF2-40B4-BE49-F238E27FC236}">
                    <a16:creationId xmlns:a16="http://schemas.microsoft.com/office/drawing/2014/main" id="{5E7111EA-76F9-7C23-9C52-F8D4A3814CC8}"/>
                  </a:ext>
                </a:extLst>
              </p:cNvPr>
              <p:cNvSpPr>
                <a:spLocks noGrp="1"/>
              </p:cNvSpPr>
              <p:nvPr>
                <p:ph idx="1"/>
              </p:nvPr>
            </p:nvSpPr>
            <p:spPr>
              <a:xfrm>
                <a:off x="838200" y="1825625"/>
                <a:ext cx="10957560" cy="4667250"/>
              </a:xfrm>
            </p:spPr>
            <p:txBody>
              <a:bodyPr>
                <a:normAutofit fontScale="92500" lnSpcReduction="10000"/>
              </a:bodyPr>
              <a:lstStyle/>
              <a:p>
                <a:r>
                  <a:rPr lang="en-US" dirty="0"/>
                  <a:t>Formant correction formula from </a:t>
                </a:r>
                <a:r>
                  <a:rPr lang="en-US" dirty="0" err="1"/>
                  <a:t>Iseli</a:t>
                </a:r>
                <a:r>
                  <a:rPr lang="en-US" dirty="0"/>
                  <a:t> et al., 2007</a:t>
                </a:r>
              </a:p>
              <a:p>
                <a:endParaRPr lang="en-US" dirty="0"/>
              </a:p>
              <a:p>
                <a:endParaRPr lang="en-US" dirty="0"/>
              </a:p>
              <a:p>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𝐻</m:t>
                        </m:r>
                        <m:r>
                          <a:rPr lang="en-US" b="0" i="1" smtClean="0">
                            <a:latin typeface="Cambria Math" panose="02040503050406030204" pitchFamily="18" charset="0"/>
                          </a:rPr>
                          <m:t>(</m:t>
                        </m:r>
                        <m:r>
                          <a:rPr lang="en-US" b="0" i="1" smtClean="0">
                            <a:latin typeface="Cambria Math" panose="02040503050406030204" pitchFamily="18" charset="0"/>
                          </a:rPr>
                          <m:t>𝑤</m:t>
                        </m:r>
                      </m:e>
                      <m:sub>
                        <m:r>
                          <a:rPr lang="en-US" b="0" i="1" smtClean="0">
                            <a:latin typeface="Cambria Math" panose="02040503050406030204" pitchFamily="18" charset="0"/>
                          </a:rPr>
                          <m:t>0</m:t>
                        </m:r>
                      </m:sub>
                    </m:sSub>
                    <m:r>
                      <a:rPr lang="en-US" b="0" i="1" smtClean="0">
                        <a:latin typeface="Cambria Math" panose="02040503050406030204" pitchFamily="18" charset="0"/>
                      </a:rPr>
                      <m:t>)</m:t>
                    </m:r>
                  </m:oMath>
                </a14:m>
                <a:r>
                  <a:rPr lang="en-US" dirty="0"/>
                  <a:t> : The raw harmonic amplitude</a:t>
                </a:r>
              </a:p>
              <a:p>
                <a14:m>
                  <m:oMath xmlns:m="http://schemas.openxmlformats.org/officeDocument/2006/math">
                    <m:r>
                      <a:rPr lang="en-US" b="0" i="1" smtClean="0">
                        <a:latin typeface="Cambria Math" panose="02040503050406030204" pitchFamily="18" charset="0"/>
                      </a:rPr>
                      <m:t>𝑁</m:t>
                    </m:r>
                  </m:oMath>
                </a14:m>
                <a:r>
                  <a:rPr lang="en-US" dirty="0"/>
                  <a:t>: The number of formants to be corrected for</a:t>
                </a:r>
              </a:p>
              <a:p>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𝜋</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𝐵</m:t>
                            </m:r>
                          </m:e>
                          <m:sub>
                            <m:r>
                              <a:rPr lang="en-US" b="0" i="1" smtClean="0">
                                <a:latin typeface="Cambria Math" panose="02040503050406030204" pitchFamily="18" charset="0"/>
                                <a:ea typeface="Cambria Math" panose="02040503050406030204" pitchFamily="18" charset="0"/>
                              </a:rPr>
                              <m:t>𝑖</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𝐹</m:t>
                            </m:r>
                          </m:e>
                          <m:sub>
                            <m:r>
                              <a:rPr lang="en-US" b="0" i="1" smtClean="0">
                                <a:latin typeface="Cambria Math" panose="02040503050406030204" pitchFamily="18" charset="0"/>
                                <a:ea typeface="Cambria Math" panose="02040503050406030204" pitchFamily="18" charset="0"/>
                              </a:rPr>
                              <m:t>𝑠</m:t>
                            </m:r>
                          </m:sub>
                        </m:sSub>
                      </m:sup>
                    </m:sSup>
                  </m:oMath>
                </a14:m>
                <a:endParaRPr lang="en-US" dirty="0"/>
              </a:p>
              <a:p>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𝑖</m:t>
                        </m:r>
                      </m:sub>
                    </m:sSub>
                    <m:r>
                      <a:rPr lang="en-US" b="0" i="1" smtClean="0">
                        <a:latin typeface="Cambria Math" panose="02040503050406030204" pitchFamily="18" charset="0"/>
                      </a:rPr>
                      <m:t>=2</m:t>
                    </m:r>
                    <m:r>
                      <a:rPr lang="en-US" b="0" i="1" smtClean="0">
                        <a:latin typeface="Cambria Math" panose="02040503050406030204" pitchFamily="18" charset="0"/>
                        <a:ea typeface="Cambria Math" panose="02040503050406030204" pitchFamily="18" charset="0"/>
                      </a:rPr>
                      <m:t>𝜋</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𝐹</m:t>
                        </m:r>
                      </m:e>
                      <m:sub>
                        <m:r>
                          <a:rPr lang="en-US" b="0" i="1" smtClean="0">
                            <a:latin typeface="Cambria Math" panose="02040503050406030204" pitchFamily="18" charset="0"/>
                            <a:ea typeface="Cambria Math" panose="02040503050406030204" pitchFamily="18" charset="0"/>
                          </a:rPr>
                          <m:t>𝑖</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𝐹</m:t>
                        </m:r>
                      </m:e>
                      <m:sub>
                        <m:r>
                          <a:rPr lang="en-US" b="0" i="1" smtClean="0">
                            <a:latin typeface="Cambria Math" panose="02040503050406030204" pitchFamily="18" charset="0"/>
                            <a:ea typeface="Cambria Math" panose="02040503050406030204" pitchFamily="18" charset="0"/>
                          </a:rPr>
                          <m:t>𝑠</m:t>
                        </m:r>
                      </m:sub>
                    </m:sSub>
                  </m:oMath>
                </a14:m>
                <a:endParaRPr lang="en-US" dirty="0"/>
              </a:p>
              <a:p>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𝑖</m:t>
                        </m:r>
                      </m:sub>
                    </m:sSub>
                  </m:oMath>
                </a14:m>
                <a:r>
                  <a:rPr lang="en-US" i="1" dirty="0">
                    <a:latin typeface="Cambria Math" panose="02040503050406030204" pitchFamily="18" charset="0"/>
                  </a:rPr>
                  <a:t> </a:t>
                </a:r>
                <a:r>
                  <a:rPr lang="en-US" dirty="0">
                    <a:latin typeface="Cambria Math" panose="02040503050406030204" pitchFamily="18" charset="0"/>
                  </a:rPr>
                  <a:t>: Formant frequency</a:t>
                </a:r>
                <a:endParaRPr lang="en-US" i="1" dirty="0">
                  <a:latin typeface="Cambria Math" panose="02040503050406030204" pitchFamily="18" charset="0"/>
                </a:endParaRPr>
              </a:p>
              <a:p>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𝐵</m:t>
                        </m:r>
                      </m:e>
                      <m:sub>
                        <m:r>
                          <a:rPr lang="en-US" b="0" i="1" smtClean="0">
                            <a:latin typeface="Cambria Math" panose="02040503050406030204" pitchFamily="18" charset="0"/>
                          </a:rPr>
                          <m:t>𝑖</m:t>
                        </m:r>
                      </m:sub>
                    </m:sSub>
                  </m:oMath>
                </a14:m>
                <a:r>
                  <a:rPr lang="en-US" dirty="0"/>
                  <a:t> : Formant bandwidth</a:t>
                </a:r>
              </a:p>
              <a:p>
                <a14:m>
                  <m:oMath xmlns:m="http://schemas.openxmlformats.org/officeDocument/2006/math">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𝐹</m:t>
                        </m:r>
                      </m:e>
                      <m:sub>
                        <m:r>
                          <a:rPr lang="en-US" b="0" i="1" smtClean="0">
                            <a:latin typeface="Cambria Math" panose="02040503050406030204" pitchFamily="18" charset="0"/>
                            <a:ea typeface="Cambria Math" panose="02040503050406030204" pitchFamily="18" charset="0"/>
                          </a:rPr>
                          <m:t>𝑠</m:t>
                        </m:r>
                      </m:sub>
                    </m:sSub>
                  </m:oMath>
                </a14:m>
                <a:r>
                  <a:rPr lang="en-US" dirty="0"/>
                  <a:t> : Sampling frequency</a:t>
                </a:r>
              </a:p>
            </p:txBody>
          </p:sp>
        </mc:Choice>
        <mc:Fallback xmlns="">
          <p:sp>
            <p:nvSpPr>
              <p:cNvPr id="2" name="Content Placeholder 2">
                <a:extLst>
                  <a:ext uri="{FF2B5EF4-FFF2-40B4-BE49-F238E27FC236}">
                    <a16:creationId xmlns:a16="http://schemas.microsoft.com/office/drawing/2014/main" id="{5E7111EA-76F9-7C23-9C52-F8D4A3814CC8}"/>
                  </a:ext>
                </a:extLst>
              </p:cNvPr>
              <p:cNvSpPr>
                <a:spLocks noGrp="1" noRot="1" noChangeAspect="1" noMove="1" noResize="1" noEditPoints="1" noAdjustHandles="1" noChangeArrowheads="1" noChangeShapeType="1" noTextEdit="1"/>
              </p:cNvSpPr>
              <p:nvPr>
                <p:ph idx="1"/>
              </p:nvPr>
            </p:nvSpPr>
            <p:spPr>
              <a:xfrm>
                <a:off x="838200" y="1825625"/>
                <a:ext cx="10957560" cy="4667250"/>
              </a:xfrm>
              <a:blipFill>
                <a:blip r:embed="rId2"/>
                <a:stretch>
                  <a:fillRect l="-890" t="-2611"/>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B505D2A7-1B07-F361-3B40-2236614DC0F5}"/>
              </a:ext>
            </a:extLst>
          </p:cNvPr>
          <p:cNvPicPr>
            <a:picLocks noChangeAspect="1"/>
          </p:cNvPicPr>
          <p:nvPr/>
        </p:nvPicPr>
        <p:blipFill rotWithShape="1">
          <a:blip r:embed="rId3"/>
          <a:srcRect t="17523" b="13111"/>
          <a:stretch/>
        </p:blipFill>
        <p:spPr>
          <a:xfrm>
            <a:off x="1677856" y="2210636"/>
            <a:ext cx="8534836" cy="813917"/>
          </a:xfrm>
          <a:prstGeom prst="rect">
            <a:avLst/>
          </a:prstGeom>
        </p:spPr>
      </p:pic>
    </p:spTree>
    <p:extLst>
      <p:ext uri="{BB962C8B-B14F-4D97-AF65-F5344CB8AC3E}">
        <p14:creationId xmlns:p14="http://schemas.microsoft.com/office/powerpoint/2010/main" val="34644183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EDE181B-65A7-34B5-5834-496A19A41F2C}"/>
              </a:ext>
            </a:extLst>
          </p:cNvPr>
          <p:cNvSpPr>
            <a:spLocks noGrp="1"/>
          </p:cNvSpPr>
          <p:nvPr>
            <p:ph type="title"/>
          </p:nvPr>
        </p:nvSpPr>
        <p:spPr>
          <a:xfrm>
            <a:off x="838200" y="365125"/>
            <a:ext cx="10515600" cy="1325563"/>
          </a:xfrm>
        </p:spPr>
        <p:txBody>
          <a:bodyPr/>
          <a:lstStyle/>
          <a:p>
            <a:r>
              <a:rPr lang="en-US" sz="4400" dirty="0"/>
              <a:t>Notes on harmonic amplitude correction</a:t>
            </a:r>
          </a:p>
        </p:txBody>
      </p:sp>
      <p:sp>
        <p:nvSpPr>
          <p:cNvPr id="2" name="Content Placeholder 2">
            <a:extLst>
              <a:ext uri="{FF2B5EF4-FFF2-40B4-BE49-F238E27FC236}">
                <a16:creationId xmlns:a16="http://schemas.microsoft.com/office/drawing/2014/main" id="{5E7111EA-76F9-7C23-9C52-F8D4A3814CC8}"/>
              </a:ext>
            </a:extLst>
          </p:cNvPr>
          <p:cNvSpPr>
            <a:spLocks noGrp="1"/>
          </p:cNvSpPr>
          <p:nvPr>
            <p:ph idx="1"/>
          </p:nvPr>
        </p:nvSpPr>
        <p:spPr>
          <a:xfrm>
            <a:off x="838200" y="1825625"/>
            <a:ext cx="10957560" cy="4667250"/>
          </a:xfrm>
        </p:spPr>
        <p:txBody>
          <a:bodyPr>
            <a:normAutofit fontScale="85000" lnSpcReduction="20000"/>
          </a:bodyPr>
          <a:lstStyle/>
          <a:p>
            <a:r>
              <a:rPr lang="en-US" dirty="0"/>
              <a:t>The correction becomes negative when a </a:t>
            </a:r>
            <a:r>
              <a:rPr lang="en-US" dirty="0">
                <a:solidFill>
                  <a:srgbClr val="FF0000"/>
                </a:solidFill>
              </a:rPr>
              <a:t>high-frequency</a:t>
            </a:r>
            <a:r>
              <a:rPr lang="en-US" dirty="0"/>
              <a:t> harmonic is being corrected for a </a:t>
            </a:r>
            <a:r>
              <a:rPr lang="en-US" dirty="0">
                <a:solidFill>
                  <a:schemeClr val="accent2"/>
                </a:solidFill>
              </a:rPr>
              <a:t>low-frequency</a:t>
            </a:r>
            <a:r>
              <a:rPr lang="en-US" dirty="0"/>
              <a:t> formant</a:t>
            </a:r>
          </a:p>
          <a:p>
            <a:r>
              <a:rPr lang="en-US" b="1" dirty="0"/>
              <a:t>Given:</a:t>
            </a:r>
          </a:p>
          <a:p>
            <a:pPr marL="0" indent="0">
              <a:buNone/>
            </a:pPr>
            <a:r>
              <a:rPr lang="en-US" dirty="0"/>
              <a:t>#harmonic being corrected</a:t>
            </a:r>
            <a:br>
              <a:rPr lang="en-US" dirty="0"/>
            </a:br>
            <a:r>
              <a:rPr lang="en-US" dirty="0"/>
              <a:t>f = 2000</a:t>
            </a:r>
          </a:p>
          <a:p>
            <a:pPr marL="0" indent="0">
              <a:buNone/>
            </a:pPr>
            <a:r>
              <a:rPr lang="en-US" dirty="0"/>
              <a:t>#formant to correct</a:t>
            </a:r>
            <a:br>
              <a:rPr lang="en-US" dirty="0"/>
            </a:br>
            <a:r>
              <a:rPr lang="en-US" dirty="0" err="1"/>
              <a:t>Fx</a:t>
            </a:r>
            <a:r>
              <a:rPr lang="en-US" dirty="0"/>
              <a:t> = 450</a:t>
            </a:r>
          </a:p>
          <a:p>
            <a:pPr marL="0" indent="0">
              <a:buNone/>
            </a:pPr>
            <a:r>
              <a:rPr lang="en-US" dirty="0"/>
              <a:t>#bandwidth of the formant being corrected</a:t>
            </a:r>
          </a:p>
          <a:p>
            <a:pPr marL="0" indent="0">
              <a:buNone/>
            </a:pPr>
            <a:r>
              <a:rPr lang="en-US" dirty="0"/>
              <a:t>Bx = 34</a:t>
            </a:r>
          </a:p>
          <a:p>
            <a:pPr marL="0" indent="0">
              <a:buNone/>
            </a:pPr>
            <a:r>
              <a:rPr lang="en-US" dirty="0"/>
              <a:t>#sampling rate</a:t>
            </a:r>
            <a:br>
              <a:rPr lang="en-US" dirty="0"/>
            </a:br>
            <a:r>
              <a:rPr lang="en-US" dirty="0"/>
              <a:t>Fs = 44100</a:t>
            </a:r>
          </a:p>
          <a:p>
            <a:r>
              <a:rPr lang="en-US" b="1" dirty="0"/>
              <a:t>Correction = -25.39</a:t>
            </a:r>
          </a:p>
          <a:p>
            <a:pPr lvl="1"/>
            <a:r>
              <a:rPr lang="en-US" dirty="0"/>
              <a:t>Meaning that the correction of the formant at 450 Hz </a:t>
            </a:r>
            <a:r>
              <a:rPr lang="en-US" b="1" dirty="0"/>
              <a:t>boosts</a:t>
            </a:r>
            <a:r>
              <a:rPr lang="en-US" dirty="0"/>
              <a:t> the harmonic at 2000 Hz by 25.39</a:t>
            </a:r>
            <a:r>
              <a:rPr lang="en-US" b="1" dirty="0"/>
              <a:t> </a:t>
            </a:r>
            <a:r>
              <a:rPr lang="en-US" dirty="0" err="1"/>
              <a:t>db</a:t>
            </a:r>
            <a:endParaRPr lang="en-US" dirty="0"/>
          </a:p>
        </p:txBody>
      </p:sp>
    </p:spTree>
    <p:extLst>
      <p:ext uri="{BB962C8B-B14F-4D97-AF65-F5344CB8AC3E}">
        <p14:creationId xmlns:p14="http://schemas.microsoft.com/office/powerpoint/2010/main" val="16314812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EDE181B-65A7-34B5-5834-496A19A41F2C}"/>
              </a:ext>
            </a:extLst>
          </p:cNvPr>
          <p:cNvSpPr>
            <a:spLocks noGrp="1"/>
          </p:cNvSpPr>
          <p:nvPr>
            <p:ph type="title"/>
          </p:nvPr>
        </p:nvSpPr>
        <p:spPr>
          <a:xfrm>
            <a:off x="838200" y="365125"/>
            <a:ext cx="10515600" cy="1325563"/>
          </a:xfrm>
        </p:spPr>
        <p:txBody>
          <a:bodyPr/>
          <a:lstStyle/>
          <a:p>
            <a:r>
              <a:rPr lang="en-US" sz="4400" dirty="0"/>
              <a:t>Notes on harmonic amplitude correction</a:t>
            </a:r>
          </a:p>
        </p:txBody>
      </p:sp>
      <p:sp>
        <p:nvSpPr>
          <p:cNvPr id="8" name="Content Placeholder 2">
            <a:extLst>
              <a:ext uri="{FF2B5EF4-FFF2-40B4-BE49-F238E27FC236}">
                <a16:creationId xmlns:a16="http://schemas.microsoft.com/office/drawing/2014/main" id="{9F1B772A-F549-EECB-669E-58169093F99A}"/>
              </a:ext>
            </a:extLst>
          </p:cNvPr>
          <p:cNvSpPr>
            <a:spLocks noGrp="1"/>
          </p:cNvSpPr>
          <p:nvPr>
            <p:ph idx="1"/>
          </p:nvPr>
        </p:nvSpPr>
        <p:spPr>
          <a:xfrm>
            <a:off x="838200" y="1825625"/>
            <a:ext cx="10957560" cy="4667250"/>
          </a:xfrm>
        </p:spPr>
        <p:txBody>
          <a:bodyPr>
            <a:normAutofit/>
          </a:bodyPr>
          <a:lstStyle/>
          <a:p>
            <a:r>
              <a:rPr lang="en-US" dirty="0"/>
              <a:t>The correction value of a formant at 450 Hz for harmonics from 100 to 5000 Hz</a:t>
            </a:r>
          </a:p>
        </p:txBody>
      </p:sp>
      <p:pic>
        <p:nvPicPr>
          <p:cNvPr id="3" name="Graphic 2">
            <a:extLst>
              <a:ext uri="{FF2B5EF4-FFF2-40B4-BE49-F238E27FC236}">
                <a16:creationId xmlns:a16="http://schemas.microsoft.com/office/drawing/2014/main" id="{46B09C73-F82D-62CF-D134-8FD8B2E6D28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2352040" y="2787332"/>
            <a:ext cx="7680960" cy="3840480"/>
          </a:xfrm>
          <a:prstGeom prst="rect">
            <a:avLst/>
          </a:prstGeom>
        </p:spPr>
      </p:pic>
      <p:sp>
        <p:nvSpPr>
          <p:cNvPr id="4" name="Rectangle 3">
            <a:extLst>
              <a:ext uri="{FF2B5EF4-FFF2-40B4-BE49-F238E27FC236}">
                <a16:creationId xmlns:a16="http://schemas.microsoft.com/office/drawing/2014/main" id="{F234936C-97E9-A8A0-F166-C1F82BEE3842}"/>
              </a:ext>
            </a:extLst>
          </p:cNvPr>
          <p:cNvSpPr/>
          <p:nvPr/>
        </p:nvSpPr>
        <p:spPr>
          <a:xfrm>
            <a:off x="3972560" y="4053840"/>
            <a:ext cx="5867400" cy="195072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749237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EDE181B-65A7-34B5-5834-496A19A41F2C}"/>
              </a:ext>
            </a:extLst>
          </p:cNvPr>
          <p:cNvSpPr>
            <a:spLocks noGrp="1"/>
          </p:cNvSpPr>
          <p:nvPr>
            <p:ph type="title"/>
          </p:nvPr>
        </p:nvSpPr>
        <p:spPr>
          <a:xfrm>
            <a:off x="838200" y="365125"/>
            <a:ext cx="10515600" cy="1325563"/>
          </a:xfrm>
        </p:spPr>
        <p:txBody>
          <a:bodyPr/>
          <a:lstStyle/>
          <a:p>
            <a:r>
              <a:rPr lang="en-US" sz="4400" dirty="0"/>
              <a:t>Notes on harmonic amplitude correction</a:t>
            </a:r>
          </a:p>
        </p:txBody>
      </p:sp>
      <p:sp>
        <p:nvSpPr>
          <p:cNvPr id="8" name="Content Placeholder 2">
            <a:extLst>
              <a:ext uri="{FF2B5EF4-FFF2-40B4-BE49-F238E27FC236}">
                <a16:creationId xmlns:a16="http://schemas.microsoft.com/office/drawing/2014/main" id="{9F1B772A-F549-EECB-669E-58169093F99A}"/>
              </a:ext>
            </a:extLst>
          </p:cNvPr>
          <p:cNvSpPr>
            <a:spLocks noGrp="1"/>
          </p:cNvSpPr>
          <p:nvPr>
            <p:ph idx="1"/>
          </p:nvPr>
        </p:nvSpPr>
        <p:spPr>
          <a:xfrm>
            <a:off x="838200" y="1825625"/>
            <a:ext cx="10957560" cy="4667250"/>
          </a:xfrm>
        </p:spPr>
        <p:txBody>
          <a:bodyPr>
            <a:normAutofit/>
          </a:bodyPr>
          <a:lstStyle/>
          <a:p>
            <a:r>
              <a:rPr lang="en-US" dirty="0"/>
              <a:t>Cautions about the harmonic correction</a:t>
            </a:r>
          </a:p>
          <a:p>
            <a:pPr lvl="1"/>
            <a:r>
              <a:rPr lang="en-US" dirty="0"/>
              <a:t>Does the correction formula really account for the attenuation of the formants on harmonics (i.e. does F1 at 450 Hz actually attenuates 25 dB on a 2000 Hz harmonic?)</a:t>
            </a:r>
          </a:p>
          <a:p>
            <a:r>
              <a:rPr lang="en-US" dirty="0"/>
              <a:t>Notes from Yen Shue: </a:t>
            </a:r>
          </a:p>
          <a:p>
            <a:pPr lvl="1"/>
            <a:r>
              <a:rPr lang="en-US" dirty="0"/>
              <a:t>“Maybe </a:t>
            </a:r>
            <a:r>
              <a:rPr lang="en-US" dirty="0">
                <a:solidFill>
                  <a:srgbClr val="000000"/>
                </a:solidFill>
                <a:latin typeface="Calibri" panose="020F0502020204030204" pitchFamily="34" charset="0"/>
              </a:rPr>
              <a:t>the </a:t>
            </a:r>
            <a:r>
              <a:rPr lang="en-US" b="0" i="0" dirty="0">
                <a:solidFill>
                  <a:srgbClr val="000000"/>
                </a:solidFill>
                <a:effectLst/>
                <a:latin typeface="Calibri" panose="020F0502020204030204" pitchFamily="34" charset="0"/>
              </a:rPr>
              <a:t>correction of formants shouldn't be applied on formants that are too far away from the harmonic of interest.</a:t>
            </a:r>
            <a:r>
              <a:rPr lang="en-US" dirty="0"/>
              <a:t>”</a:t>
            </a:r>
          </a:p>
        </p:txBody>
      </p:sp>
    </p:spTree>
    <p:extLst>
      <p:ext uri="{BB962C8B-B14F-4D97-AF65-F5344CB8AC3E}">
        <p14:creationId xmlns:p14="http://schemas.microsoft.com/office/powerpoint/2010/main" val="38567326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EDE181B-65A7-34B5-5834-496A19A41F2C}"/>
              </a:ext>
            </a:extLst>
          </p:cNvPr>
          <p:cNvSpPr>
            <a:spLocks noGrp="1"/>
          </p:cNvSpPr>
          <p:nvPr>
            <p:ph type="title"/>
          </p:nvPr>
        </p:nvSpPr>
        <p:spPr>
          <a:xfrm>
            <a:off x="838200" y="365125"/>
            <a:ext cx="10515600" cy="1325563"/>
          </a:xfrm>
        </p:spPr>
        <p:txBody>
          <a:bodyPr/>
          <a:lstStyle/>
          <a:p>
            <a:r>
              <a:rPr lang="en-US" sz="4400" dirty="0"/>
              <a:t>Notes on harmonic amplitude correction</a:t>
            </a:r>
          </a:p>
        </p:txBody>
      </p:sp>
      <p:sp>
        <p:nvSpPr>
          <p:cNvPr id="8" name="Content Placeholder 2">
            <a:extLst>
              <a:ext uri="{FF2B5EF4-FFF2-40B4-BE49-F238E27FC236}">
                <a16:creationId xmlns:a16="http://schemas.microsoft.com/office/drawing/2014/main" id="{9F1B772A-F549-EECB-669E-58169093F99A}"/>
              </a:ext>
            </a:extLst>
          </p:cNvPr>
          <p:cNvSpPr>
            <a:spLocks noGrp="1"/>
          </p:cNvSpPr>
          <p:nvPr>
            <p:ph idx="1"/>
          </p:nvPr>
        </p:nvSpPr>
        <p:spPr>
          <a:xfrm>
            <a:off x="838200" y="1825625"/>
            <a:ext cx="10957560" cy="4667250"/>
          </a:xfrm>
        </p:spPr>
        <p:txBody>
          <a:bodyPr>
            <a:normAutofit/>
          </a:bodyPr>
          <a:lstStyle/>
          <a:p>
            <a:r>
              <a:rPr lang="en-US" dirty="0"/>
              <a:t>The default formant correction setting (cannot be changed from the GUI. If you want to change what formants are being corrected for which harmonic, you need to change the MATLAB code.)</a:t>
            </a:r>
          </a:p>
          <a:p>
            <a:pPr lvl="1"/>
            <a:r>
              <a:rPr lang="en-US" dirty="0"/>
              <a:t>H1: F1, F2</a:t>
            </a:r>
          </a:p>
          <a:p>
            <a:pPr lvl="1"/>
            <a:r>
              <a:rPr lang="en-US" dirty="0"/>
              <a:t>H2: F1, F2</a:t>
            </a:r>
          </a:p>
          <a:p>
            <a:pPr lvl="1"/>
            <a:r>
              <a:rPr lang="en-US" dirty="0"/>
              <a:t>H4: F1, F2</a:t>
            </a:r>
          </a:p>
          <a:p>
            <a:pPr lvl="1"/>
            <a:r>
              <a:rPr lang="en-US" dirty="0"/>
              <a:t>A1 (the harmonic closest to F1): F1, F2</a:t>
            </a:r>
          </a:p>
          <a:p>
            <a:pPr lvl="1"/>
            <a:r>
              <a:rPr lang="en-US" dirty="0"/>
              <a:t>A2 (the harmonic closest to F2): F1, F2</a:t>
            </a:r>
          </a:p>
          <a:p>
            <a:pPr lvl="1"/>
            <a:r>
              <a:rPr lang="en-US" dirty="0"/>
              <a:t>A3 (the harmonic closest to F3): F1, F2, F3</a:t>
            </a:r>
          </a:p>
          <a:p>
            <a:pPr lvl="1"/>
            <a:r>
              <a:rPr lang="en-US" dirty="0"/>
              <a:t>H2K (the harmonic closest to 2K): F1, F2, F3</a:t>
            </a:r>
          </a:p>
          <a:p>
            <a:pPr lvl="1"/>
            <a:r>
              <a:rPr lang="en-US" dirty="0"/>
              <a:t>H5K (the harmonic closest to 5K): not corrected</a:t>
            </a:r>
          </a:p>
        </p:txBody>
      </p:sp>
    </p:spTree>
    <p:extLst>
      <p:ext uri="{BB962C8B-B14F-4D97-AF65-F5344CB8AC3E}">
        <p14:creationId xmlns:p14="http://schemas.microsoft.com/office/powerpoint/2010/main" val="40127566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EDE181B-65A7-34B5-5834-496A19A41F2C}"/>
              </a:ext>
            </a:extLst>
          </p:cNvPr>
          <p:cNvSpPr>
            <a:spLocks noGrp="1"/>
          </p:cNvSpPr>
          <p:nvPr>
            <p:ph type="title"/>
          </p:nvPr>
        </p:nvSpPr>
        <p:spPr>
          <a:xfrm>
            <a:off x="838200" y="365125"/>
            <a:ext cx="10515600" cy="1325563"/>
          </a:xfrm>
        </p:spPr>
        <p:txBody>
          <a:bodyPr/>
          <a:lstStyle/>
          <a:p>
            <a:r>
              <a:rPr lang="en-US" sz="4400" dirty="0"/>
              <a:t>Notes on harmonic amplitude calculation</a:t>
            </a:r>
          </a:p>
        </p:txBody>
      </p:sp>
      <p:sp>
        <p:nvSpPr>
          <p:cNvPr id="8" name="Content Placeholder 2">
            <a:extLst>
              <a:ext uri="{FF2B5EF4-FFF2-40B4-BE49-F238E27FC236}">
                <a16:creationId xmlns:a16="http://schemas.microsoft.com/office/drawing/2014/main" id="{9F1B772A-F549-EECB-669E-58169093F99A}"/>
              </a:ext>
            </a:extLst>
          </p:cNvPr>
          <p:cNvSpPr>
            <a:spLocks noGrp="1"/>
          </p:cNvSpPr>
          <p:nvPr>
            <p:ph idx="1"/>
          </p:nvPr>
        </p:nvSpPr>
        <p:spPr>
          <a:xfrm>
            <a:off x="838200" y="1825625"/>
            <a:ext cx="10957560" cy="4667250"/>
          </a:xfrm>
        </p:spPr>
        <p:txBody>
          <a:bodyPr>
            <a:normAutofit/>
          </a:bodyPr>
          <a:lstStyle/>
          <a:p>
            <a:r>
              <a:rPr lang="en-US" dirty="0"/>
              <a:t>For raw harmonic amplitude calculation:</a:t>
            </a:r>
          </a:p>
          <a:p>
            <a:pPr lvl="1"/>
            <a:r>
              <a:rPr lang="en-US" dirty="0"/>
              <a:t>The estimation of the harmonic amplitude depends on the estimation of </a:t>
            </a:r>
            <a:r>
              <a:rPr lang="en-US" dirty="0">
                <a:solidFill>
                  <a:srgbClr val="FF0000"/>
                </a:solidFill>
              </a:rPr>
              <a:t>f0</a:t>
            </a:r>
            <a:r>
              <a:rPr lang="en-US" dirty="0"/>
              <a:t>. If the f0 is not correctly tracked, the harmonic frequency is not correctly tracked.</a:t>
            </a:r>
          </a:p>
          <a:p>
            <a:pPr lvl="2"/>
            <a:r>
              <a:rPr lang="en-US" dirty="0"/>
              <a:t>If you detect f0 errors, you can either manually correct it in </a:t>
            </a:r>
            <a:r>
              <a:rPr lang="en-US" dirty="0" err="1"/>
              <a:t>VoiceSauche</a:t>
            </a:r>
            <a:r>
              <a:rPr lang="en-US" dirty="0"/>
              <a:t> “Manual” option, or throw that data point away from harmonic amplitude measures.</a:t>
            </a:r>
          </a:p>
          <a:p>
            <a:r>
              <a:rPr lang="en-US" dirty="0"/>
              <a:t>For corrected harmonic amplitude calculation:</a:t>
            </a:r>
          </a:p>
          <a:p>
            <a:pPr lvl="1"/>
            <a:r>
              <a:rPr lang="en-US" dirty="0"/>
              <a:t>The correction of harmonic amplitude depends on the correct tracking of:</a:t>
            </a:r>
          </a:p>
          <a:p>
            <a:pPr lvl="2"/>
            <a:r>
              <a:rPr lang="en-US" dirty="0">
                <a:solidFill>
                  <a:srgbClr val="FF0000"/>
                </a:solidFill>
              </a:rPr>
              <a:t>f0</a:t>
            </a:r>
          </a:p>
          <a:p>
            <a:pPr lvl="2"/>
            <a:r>
              <a:rPr lang="en-US" dirty="0">
                <a:solidFill>
                  <a:srgbClr val="FF0000"/>
                </a:solidFill>
              </a:rPr>
              <a:t>Formant</a:t>
            </a:r>
          </a:p>
          <a:p>
            <a:pPr lvl="1"/>
            <a:r>
              <a:rPr lang="en-US" dirty="0"/>
              <a:t>If you detect f0 or formant tracking errors, you can either manually correct it in </a:t>
            </a:r>
            <a:r>
              <a:rPr lang="en-US" dirty="0" err="1"/>
              <a:t>VoiceSauce</a:t>
            </a:r>
            <a:r>
              <a:rPr lang="en-US" dirty="0"/>
              <a:t> “Manual” option, or throw that data point away from harmonic amplitude measures.</a:t>
            </a:r>
          </a:p>
        </p:txBody>
      </p:sp>
    </p:spTree>
    <p:extLst>
      <p:ext uri="{BB962C8B-B14F-4D97-AF65-F5344CB8AC3E}">
        <p14:creationId xmlns:p14="http://schemas.microsoft.com/office/powerpoint/2010/main" val="4589828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EDE181B-65A7-34B5-5834-496A19A41F2C}"/>
              </a:ext>
            </a:extLst>
          </p:cNvPr>
          <p:cNvSpPr>
            <a:spLocks noGrp="1"/>
          </p:cNvSpPr>
          <p:nvPr>
            <p:ph type="title"/>
          </p:nvPr>
        </p:nvSpPr>
        <p:spPr>
          <a:xfrm>
            <a:off x="838200" y="365125"/>
            <a:ext cx="10515600" cy="1325563"/>
          </a:xfrm>
        </p:spPr>
        <p:txBody>
          <a:bodyPr/>
          <a:lstStyle/>
          <a:p>
            <a:r>
              <a:rPr lang="en-US" sz="4400" dirty="0"/>
              <a:t>Sample research question</a:t>
            </a:r>
            <a:r>
              <a:rPr lang="en-US" dirty="0"/>
              <a:t>s:</a:t>
            </a:r>
            <a:endParaRPr lang="en-US" sz="4400" dirty="0"/>
          </a:p>
        </p:txBody>
      </p:sp>
      <p:sp>
        <p:nvSpPr>
          <p:cNvPr id="2" name="Content Placeholder 2">
            <a:extLst>
              <a:ext uri="{FF2B5EF4-FFF2-40B4-BE49-F238E27FC236}">
                <a16:creationId xmlns:a16="http://schemas.microsoft.com/office/drawing/2014/main" id="{5E7111EA-76F9-7C23-9C52-F8D4A3814CC8}"/>
              </a:ext>
            </a:extLst>
          </p:cNvPr>
          <p:cNvSpPr>
            <a:spLocks noGrp="1"/>
          </p:cNvSpPr>
          <p:nvPr>
            <p:ph idx="1"/>
          </p:nvPr>
        </p:nvSpPr>
        <p:spPr>
          <a:xfrm>
            <a:off x="838200" y="1825625"/>
            <a:ext cx="10957560" cy="4667250"/>
          </a:xfrm>
        </p:spPr>
        <p:txBody>
          <a:bodyPr>
            <a:normAutofit/>
          </a:bodyPr>
          <a:lstStyle/>
          <a:p>
            <a:r>
              <a:rPr lang="en-US" dirty="0"/>
              <a:t>Is the consonant pre-glottalized or post-glottalized?</a:t>
            </a:r>
          </a:p>
          <a:p>
            <a:r>
              <a:rPr lang="en-US" dirty="0"/>
              <a:t>Are vowels following ejectives more glottalized than vowels following non-ejectives?</a:t>
            </a:r>
          </a:p>
          <a:p>
            <a:r>
              <a:rPr lang="en-US" dirty="0"/>
              <a:t>Do implosive have stronger voicing than non-implosive?</a:t>
            </a:r>
          </a:p>
          <a:p>
            <a:r>
              <a:rPr lang="en-US" dirty="0"/>
              <a:t>Does vowel quality differ between stressed and unstressed syllables?</a:t>
            </a:r>
          </a:p>
          <a:p>
            <a:r>
              <a:rPr lang="en-US" dirty="0"/>
              <a:t>Do vowels after voiceless stops have a higher F0 than vowels after voiced stops?</a:t>
            </a:r>
          </a:p>
          <a:p>
            <a:r>
              <a:rPr lang="en-US" dirty="0"/>
              <a:t>What is the F0 contour and shape of the tones in the language?</a:t>
            </a:r>
          </a:p>
          <a:p>
            <a:r>
              <a:rPr lang="en-US" dirty="0"/>
              <a:t>Do vowels following aspirated stops have a breathy voice quality?</a:t>
            </a:r>
          </a:p>
          <a:p>
            <a:endParaRPr lang="en-US" dirty="0"/>
          </a:p>
          <a:p>
            <a:endParaRPr lang="en-US" dirty="0"/>
          </a:p>
        </p:txBody>
      </p:sp>
    </p:spTree>
    <p:extLst>
      <p:ext uri="{BB962C8B-B14F-4D97-AF65-F5344CB8AC3E}">
        <p14:creationId xmlns:p14="http://schemas.microsoft.com/office/powerpoint/2010/main" val="42328950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B0F8E3-B53B-2888-4839-958D6999BABD}"/>
              </a:ext>
            </a:extLst>
          </p:cNvPr>
          <p:cNvSpPr>
            <a:spLocks noGrp="1"/>
          </p:cNvSpPr>
          <p:nvPr>
            <p:ph type="title"/>
          </p:nvPr>
        </p:nvSpPr>
        <p:spPr/>
        <p:txBody>
          <a:bodyPr/>
          <a:lstStyle/>
          <a:p>
            <a:r>
              <a:rPr lang="en-US" dirty="0"/>
              <a:t>What is </a:t>
            </a:r>
            <a:r>
              <a:rPr lang="en-US" dirty="0" err="1"/>
              <a:t>VoiceSauce</a:t>
            </a:r>
            <a:endParaRPr lang="en-US" dirty="0"/>
          </a:p>
        </p:txBody>
      </p:sp>
      <p:sp>
        <p:nvSpPr>
          <p:cNvPr id="3" name="Content Placeholder 2">
            <a:extLst>
              <a:ext uri="{FF2B5EF4-FFF2-40B4-BE49-F238E27FC236}">
                <a16:creationId xmlns:a16="http://schemas.microsoft.com/office/drawing/2014/main" id="{2A1B35D7-5D4B-174E-77A2-B677C54C3A04}"/>
              </a:ext>
            </a:extLst>
          </p:cNvPr>
          <p:cNvSpPr>
            <a:spLocks noGrp="1"/>
          </p:cNvSpPr>
          <p:nvPr>
            <p:ph idx="1"/>
          </p:nvPr>
        </p:nvSpPr>
        <p:spPr/>
        <p:txBody>
          <a:bodyPr/>
          <a:lstStyle/>
          <a:p>
            <a:r>
              <a:rPr lang="en-US" dirty="0" err="1"/>
              <a:t>VoiceSauce</a:t>
            </a:r>
            <a:r>
              <a:rPr lang="en-US" dirty="0"/>
              <a:t> is a software that can be used to analyze acoustic measurements related to </a:t>
            </a:r>
            <a:r>
              <a:rPr lang="en-US" b="1" dirty="0"/>
              <a:t>voicing </a:t>
            </a:r>
            <a:r>
              <a:rPr lang="en-US" dirty="0"/>
              <a:t>(Shue et al., 2010).</a:t>
            </a:r>
          </a:p>
          <a:p>
            <a:r>
              <a:rPr lang="en-US" dirty="0"/>
              <a:t>Compared to </a:t>
            </a:r>
            <a:r>
              <a:rPr lang="en-US" dirty="0" err="1"/>
              <a:t>Praat</a:t>
            </a:r>
            <a:r>
              <a:rPr lang="en-US" dirty="0"/>
              <a:t>, </a:t>
            </a:r>
            <a:r>
              <a:rPr lang="en-US" dirty="0" err="1"/>
              <a:t>VoiceSauce</a:t>
            </a:r>
            <a:r>
              <a:rPr lang="en-US" dirty="0"/>
              <a:t> specializes in measuring parameters related to </a:t>
            </a:r>
            <a:r>
              <a:rPr lang="en-US" b="1" dirty="0"/>
              <a:t>voice quality</a:t>
            </a:r>
            <a:r>
              <a:rPr lang="en-US" dirty="0"/>
              <a:t>:</a:t>
            </a:r>
          </a:p>
          <a:p>
            <a:pPr lvl="1"/>
            <a:r>
              <a:rPr lang="en-US" b="1" dirty="0"/>
              <a:t>Spectral tilt </a:t>
            </a:r>
            <a:r>
              <a:rPr lang="en-US" dirty="0"/>
              <a:t>(H1-H2, H2-H4), </a:t>
            </a:r>
            <a:r>
              <a:rPr lang="en-US" b="1" dirty="0"/>
              <a:t>noise</a:t>
            </a:r>
            <a:r>
              <a:rPr lang="en-US" dirty="0"/>
              <a:t> (HNR), </a:t>
            </a:r>
            <a:r>
              <a:rPr lang="en-US" b="1" dirty="0"/>
              <a:t>voicing amplitude</a:t>
            </a:r>
            <a:r>
              <a:rPr lang="en-US" dirty="0"/>
              <a:t> (</a:t>
            </a:r>
            <a:r>
              <a:rPr lang="en-US" dirty="0" err="1"/>
              <a:t>SoE</a:t>
            </a:r>
            <a:r>
              <a:rPr lang="en-US" dirty="0"/>
              <a:t>). Those measures indicate whether there is glottal constriction or F0 irregularity in the voicing.</a:t>
            </a:r>
          </a:p>
          <a:p>
            <a:r>
              <a:rPr lang="en-US" dirty="0" err="1"/>
              <a:t>VoiceSauce</a:t>
            </a:r>
            <a:r>
              <a:rPr lang="en-US" dirty="0"/>
              <a:t> can also calculate measures that </a:t>
            </a:r>
            <a:r>
              <a:rPr lang="en-US" dirty="0" err="1"/>
              <a:t>Praat</a:t>
            </a:r>
            <a:r>
              <a:rPr lang="en-US" dirty="0"/>
              <a:t> can calculate:</a:t>
            </a:r>
          </a:p>
          <a:p>
            <a:pPr lvl="1"/>
            <a:r>
              <a:rPr lang="en-US" dirty="0"/>
              <a:t>Pitch (F0), vowel formant, duration, intensity (RMS Energy)</a:t>
            </a:r>
          </a:p>
        </p:txBody>
      </p:sp>
    </p:spTree>
    <p:extLst>
      <p:ext uri="{BB962C8B-B14F-4D97-AF65-F5344CB8AC3E}">
        <p14:creationId xmlns:p14="http://schemas.microsoft.com/office/powerpoint/2010/main" val="8095100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B0F8E3-B53B-2888-4839-958D6999BABD}"/>
              </a:ext>
            </a:extLst>
          </p:cNvPr>
          <p:cNvSpPr>
            <a:spLocks noGrp="1"/>
          </p:cNvSpPr>
          <p:nvPr>
            <p:ph type="title"/>
          </p:nvPr>
        </p:nvSpPr>
        <p:spPr/>
        <p:txBody>
          <a:bodyPr/>
          <a:lstStyle/>
          <a:p>
            <a:r>
              <a:rPr lang="en-US" dirty="0"/>
              <a:t>How to download and use </a:t>
            </a:r>
            <a:r>
              <a:rPr lang="en-US" dirty="0" err="1"/>
              <a:t>VoiceSauce</a:t>
            </a:r>
            <a:endParaRPr lang="en-US" dirty="0"/>
          </a:p>
        </p:txBody>
      </p:sp>
      <p:sp>
        <p:nvSpPr>
          <p:cNvPr id="3" name="Content Placeholder 2">
            <a:extLst>
              <a:ext uri="{FF2B5EF4-FFF2-40B4-BE49-F238E27FC236}">
                <a16:creationId xmlns:a16="http://schemas.microsoft.com/office/drawing/2014/main" id="{2A1B35D7-5D4B-174E-77A2-B677C54C3A04}"/>
              </a:ext>
            </a:extLst>
          </p:cNvPr>
          <p:cNvSpPr>
            <a:spLocks noGrp="1"/>
          </p:cNvSpPr>
          <p:nvPr>
            <p:ph idx="1"/>
          </p:nvPr>
        </p:nvSpPr>
        <p:spPr/>
        <p:txBody>
          <a:bodyPr/>
          <a:lstStyle/>
          <a:p>
            <a:r>
              <a:rPr lang="en-US" dirty="0"/>
              <a:t>Windows users: Standalone .exe file</a:t>
            </a:r>
          </a:p>
          <a:p>
            <a:r>
              <a:rPr lang="en-US" dirty="0"/>
              <a:t>Mac users: Install </a:t>
            </a:r>
            <a:r>
              <a:rPr lang="en-US" dirty="0" err="1"/>
              <a:t>Matlab</a:t>
            </a:r>
            <a:r>
              <a:rPr lang="en-US" dirty="0"/>
              <a:t> and run the scripts in </a:t>
            </a:r>
            <a:r>
              <a:rPr lang="en-US" dirty="0" err="1"/>
              <a:t>Matlab</a:t>
            </a:r>
            <a:endParaRPr lang="en-US" dirty="0"/>
          </a:p>
          <a:p>
            <a:r>
              <a:rPr lang="en-US" dirty="0"/>
              <a:t>Refer to </a:t>
            </a:r>
            <a:r>
              <a:rPr lang="en-US" dirty="0">
                <a:hlinkClick r:id="rId2"/>
              </a:rPr>
              <a:t>https://yuanchaiyc.github.io/website/subpages/VS-tutorial.html</a:t>
            </a:r>
            <a:r>
              <a:rPr lang="en-US" dirty="0"/>
              <a:t> for detailed installation instructions</a:t>
            </a:r>
          </a:p>
        </p:txBody>
      </p:sp>
    </p:spTree>
    <p:extLst>
      <p:ext uri="{BB962C8B-B14F-4D97-AF65-F5344CB8AC3E}">
        <p14:creationId xmlns:p14="http://schemas.microsoft.com/office/powerpoint/2010/main" val="41059510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B0F8E3-B53B-2888-4839-958D6999BABD}"/>
              </a:ext>
            </a:extLst>
          </p:cNvPr>
          <p:cNvSpPr>
            <a:spLocks noGrp="1"/>
          </p:cNvSpPr>
          <p:nvPr>
            <p:ph type="title"/>
          </p:nvPr>
        </p:nvSpPr>
        <p:spPr/>
        <p:txBody>
          <a:bodyPr/>
          <a:lstStyle/>
          <a:p>
            <a:r>
              <a:rPr lang="en-US" dirty="0"/>
              <a:t>Case study for today</a:t>
            </a:r>
          </a:p>
        </p:txBody>
      </p:sp>
      <p:sp>
        <p:nvSpPr>
          <p:cNvPr id="3" name="Content Placeholder 2">
            <a:extLst>
              <a:ext uri="{FF2B5EF4-FFF2-40B4-BE49-F238E27FC236}">
                <a16:creationId xmlns:a16="http://schemas.microsoft.com/office/drawing/2014/main" id="{2A1B35D7-5D4B-174E-77A2-B677C54C3A04}"/>
              </a:ext>
            </a:extLst>
          </p:cNvPr>
          <p:cNvSpPr>
            <a:spLocks noGrp="1"/>
          </p:cNvSpPr>
          <p:nvPr>
            <p:ph idx="1"/>
          </p:nvPr>
        </p:nvSpPr>
        <p:spPr/>
        <p:txBody>
          <a:bodyPr/>
          <a:lstStyle/>
          <a:p>
            <a:r>
              <a:rPr lang="en-US" dirty="0"/>
              <a:t>The acoustics of </a:t>
            </a:r>
            <a:r>
              <a:rPr lang="en-US" b="1" dirty="0"/>
              <a:t>V</a:t>
            </a:r>
            <a:r>
              <a:rPr lang="en-US" dirty="0"/>
              <a:t> and </a:t>
            </a:r>
            <a:r>
              <a:rPr lang="en-US" b="1" dirty="0"/>
              <a:t>V</a:t>
            </a:r>
            <a:r>
              <a:rPr lang="und-Latn-001" b="1" dirty="0"/>
              <a:t>ʔV</a:t>
            </a:r>
            <a:r>
              <a:rPr lang="und-Latn-001" dirty="0"/>
              <a:t> in Hawaii</a:t>
            </a:r>
            <a:r>
              <a:rPr lang="en-US" dirty="0"/>
              <a:t>an</a:t>
            </a:r>
            <a:endParaRPr lang="und-Latn-001" dirty="0"/>
          </a:p>
          <a:p>
            <a:r>
              <a:rPr lang="und-Latn-001" dirty="0"/>
              <a:t>Hawaii</a:t>
            </a:r>
            <a:r>
              <a:rPr lang="en-US" dirty="0"/>
              <a:t>an</a:t>
            </a:r>
            <a:r>
              <a:rPr lang="und-Latn-001" dirty="0"/>
              <a:t> has phonemic glottal stop</a:t>
            </a:r>
            <a:r>
              <a:rPr lang="en-US" dirty="0"/>
              <a:t>:</a:t>
            </a:r>
          </a:p>
        </p:txBody>
      </p:sp>
      <p:graphicFrame>
        <p:nvGraphicFramePr>
          <p:cNvPr id="4" name="Table 4">
            <a:extLst>
              <a:ext uri="{FF2B5EF4-FFF2-40B4-BE49-F238E27FC236}">
                <a16:creationId xmlns:a16="http://schemas.microsoft.com/office/drawing/2014/main" id="{1C1DD274-E845-2BF4-2FA1-E76BC8068F34}"/>
              </a:ext>
            </a:extLst>
          </p:cNvPr>
          <p:cNvGraphicFramePr>
            <a:graphicFrameLocks noGrp="1"/>
          </p:cNvGraphicFramePr>
          <p:nvPr>
            <p:extLst>
              <p:ext uri="{D42A27DB-BD31-4B8C-83A1-F6EECF244321}">
                <p14:modId xmlns:p14="http://schemas.microsoft.com/office/powerpoint/2010/main" val="927794419"/>
              </p:ext>
            </p:extLst>
          </p:nvPr>
        </p:nvGraphicFramePr>
        <p:xfrm>
          <a:off x="1184275" y="3050116"/>
          <a:ext cx="8128000" cy="2072640"/>
        </p:xfrm>
        <a:graphic>
          <a:graphicData uri="http://schemas.openxmlformats.org/drawingml/2006/table">
            <a:tbl>
              <a:tblPr firstRow="1" bandRow="1">
                <a:tableStyleId>{2D5ABB26-0587-4C30-8999-92F81FD0307C}</a:tableStyleId>
              </a:tblPr>
              <a:tblGrid>
                <a:gridCol w="4064000">
                  <a:extLst>
                    <a:ext uri="{9D8B030D-6E8A-4147-A177-3AD203B41FA5}">
                      <a16:colId xmlns:a16="http://schemas.microsoft.com/office/drawing/2014/main" val="3474372935"/>
                    </a:ext>
                  </a:extLst>
                </a:gridCol>
                <a:gridCol w="4064000">
                  <a:extLst>
                    <a:ext uri="{9D8B030D-6E8A-4147-A177-3AD203B41FA5}">
                      <a16:colId xmlns:a16="http://schemas.microsoft.com/office/drawing/2014/main" val="4227574928"/>
                    </a:ext>
                  </a:extLst>
                </a:gridCol>
              </a:tblGrid>
              <a:tr h="0">
                <a:tc>
                  <a:txBody>
                    <a:bodyPr/>
                    <a:lstStyle/>
                    <a:p>
                      <a:r>
                        <a:rPr lang="en-US" sz="2800" dirty="0"/>
                        <a:t>aha</a:t>
                      </a:r>
                    </a:p>
                  </a:txBody>
                  <a:tcPr/>
                </a:tc>
                <a:tc>
                  <a:txBody>
                    <a:bodyPr/>
                    <a:lstStyle/>
                    <a:p>
                      <a:r>
                        <a:rPr lang="en-US" sz="2800" dirty="0"/>
                        <a:t>“what”</a:t>
                      </a:r>
                    </a:p>
                  </a:txBody>
                  <a:tcPr/>
                </a:tc>
                <a:extLst>
                  <a:ext uri="{0D108BD9-81ED-4DB2-BD59-A6C34878D82A}">
                    <a16:rowId xmlns:a16="http://schemas.microsoft.com/office/drawing/2014/main" val="3650574404"/>
                  </a:ext>
                </a:extLst>
              </a:tr>
              <a:tr h="370840">
                <a:tc>
                  <a:txBody>
                    <a:bodyPr/>
                    <a:lstStyle/>
                    <a:p>
                      <a:r>
                        <a:rPr lang="und-Latn-001" sz="2800" dirty="0">
                          <a:solidFill>
                            <a:srgbClr val="FF0000"/>
                          </a:solidFill>
                        </a:rPr>
                        <a:t>ʔ</a:t>
                      </a:r>
                      <a:r>
                        <a:rPr lang="und-Latn-001" sz="2800" dirty="0"/>
                        <a:t>aha</a:t>
                      </a:r>
                      <a:endParaRPr lang="en-US" sz="2800" dirty="0"/>
                    </a:p>
                  </a:txBody>
                  <a:tcPr/>
                </a:tc>
                <a:tc>
                  <a:txBody>
                    <a:bodyPr/>
                    <a:lstStyle/>
                    <a:p>
                      <a:r>
                        <a:rPr lang="en-US" sz="2800" dirty="0"/>
                        <a:t>“</a:t>
                      </a:r>
                      <a:r>
                        <a:rPr lang="und-Latn-001" sz="2800" dirty="0"/>
                        <a:t>line, life</a:t>
                      </a:r>
                      <a:r>
                        <a:rPr lang="en-US" sz="2800" dirty="0"/>
                        <a:t>”</a:t>
                      </a:r>
                    </a:p>
                  </a:txBody>
                  <a:tcPr/>
                </a:tc>
                <a:extLst>
                  <a:ext uri="{0D108BD9-81ED-4DB2-BD59-A6C34878D82A}">
                    <a16:rowId xmlns:a16="http://schemas.microsoft.com/office/drawing/2014/main" val="3521906147"/>
                  </a:ext>
                </a:extLst>
              </a:tr>
              <a:tr h="370840">
                <a:tc>
                  <a:txBody>
                    <a:bodyPr/>
                    <a:lstStyle/>
                    <a:p>
                      <a:r>
                        <a:rPr lang="und-Latn-001" sz="2800" dirty="0"/>
                        <a:t>n</a:t>
                      </a:r>
                      <a:r>
                        <a:rPr lang="en-US" sz="2800" dirty="0"/>
                        <a:t>o</a:t>
                      </a:r>
                      <a:r>
                        <a:rPr lang="und-Latn-001" sz="2800" dirty="0"/>
                        <a:t>ː</a:t>
                      </a:r>
                      <a:r>
                        <a:rPr lang="en-US" sz="2800" dirty="0"/>
                        <a:t>u</a:t>
                      </a:r>
                    </a:p>
                  </a:txBody>
                  <a:tcPr/>
                </a:tc>
                <a:tc>
                  <a:txBody>
                    <a:bodyPr/>
                    <a:lstStyle/>
                    <a:p>
                      <a:r>
                        <a:rPr lang="en-US" sz="2800" dirty="0"/>
                        <a:t>“</a:t>
                      </a:r>
                      <a:r>
                        <a:rPr lang="und-Latn-001" sz="2800" dirty="0"/>
                        <a:t>yours</a:t>
                      </a:r>
                      <a:r>
                        <a:rPr lang="en-US" sz="2800" dirty="0"/>
                        <a:t>”</a:t>
                      </a:r>
                    </a:p>
                  </a:txBody>
                  <a:tcPr/>
                </a:tc>
                <a:extLst>
                  <a:ext uri="{0D108BD9-81ED-4DB2-BD59-A6C34878D82A}">
                    <a16:rowId xmlns:a16="http://schemas.microsoft.com/office/drawing/2014/main" val="1326773356"/>
                  </a:ext>
                </a:extLst>
              </a:tr>
              <a:tr h="370840">
                <a:tc>
                  <a:txBody>
                    <a:bodyPr/>
                    <a:lstStyle/>
                    <a:p>
                      <a:r>
                        <a:rPr lang="und-Latn-001" sz="2800" dirty="0"/>
                        <a:t>no</a:t>
                      </a:r>
                      <a:r>
                        <a:rPr lang="und-Latn-001" sz="2800" dirty="0">
                          <a:solidFill>
                            <a:srgbClr val="FF0000"/>
                          </a:solidFill>
                        </a:rPr>
                        <a:t>ʔ</a:t>
                      </a:r>
                      <a:r>
                        <a:rPr lang="und-Latn-001" sz="2800" dirty="0"/>
                        <a:t>u</a:t>
                      </a:r>
                      <a:endParaRPr lang="en-US" sz="2800" dirty="0"/>
                    </a:p>
                  </a:txBody>
                  <a:tcPr/>
                </a:tc>
                <a:tc>
                  <a:txBody>
                    <a:bodyPr/>
                    <a:lstStyle/>
                    <a:p>
                      <a:r>
                        <a:rPr lang="en-US" sz="2800" dirty="0"/>
                        <a:t>“</a:t>
                      </a:r>
                      <a:r>
                        <a:rPr lang="und-Latn-001" sz="2800" dirty="0"/>
                        <a:t>mine</a:t>
                      </a:r>
                      <a:r>
                        <a:rPr lang="en-US" sz="2800" dirty="0"/>
                        <a:t>”</a:t>
                      </a:r>
                    </a:p>
                  </a:txBody>
                  <a:tcPr/>
                </a:tc>
                <a:extLst>
                  <a:ext uri="{0D108BD9-81ED-4DB2-BD59-A6C34878D82A}">
                    <a16:rowId xmlns:a16="http://schemas.microsoft.com/office/drawing/2014/main" val="3823516511"/>
                  </a:ext>
                </a:extLst>
              </a:tr>
            </a:tbl>
          </a:graphicData>
        </a:graphic>
      </p:graphicFrame>
      <p:sp>
        <p:nvSpPr>
          <p:cNvPr id="5" name="TextBox 4">
            <a:extLst>
              <a:ext uri="{FF2B5EF4-FFF2-40B4-BE49-F238E27FC236}">
                <a16:creationId xmlns:a16="http://schemas.microsoft.com/office/drawing/2014/main" id="{656F579E-DEC2-656C-9F4C-DB533325953C}"/>
              </a:ext>
            </a:extLst>
          </p:cNvPr>
          <p:cNvSpPr txBox="1"/>
          <p:nvPr/>
        </p:nvSpPr>
        <p:spPr>
          <a:xfrm>
            <a:off x="1076324" y="5248275"/>
            <a:ext cx="9020175" cy="646331"/>
          </a:xfrm>
          <a:prstGeom prst="rect">
            <a:avLst/>
          </a:prstGeom>
          <a:noFill/>
        </p:spPr>
        <p:txBody>
          <a:bodyPr wrap="square" rtlCol="0">
            <a:spAutoFit/>
          </a:bodyPr>
          <a:lstStyle/>
          <a:p>
            <a:r>
              <a:rPr lang="en-US" sz="1800" dirty="0"/>
              <a:t>(</a:t>
            </a:r>
            <a:r>
              <a:rPr lang="und-Latn-001" sz="1800" dirty="0"/>
              <a:t>Data and recordings from t</a:t>
            </a:r>
            <a:r>
              <a:rPr lang="en-US" sz="1800" dirty="0"/>
              <a:t>he UCLA Phonetics Lab Archive</a:t>
            </a:r>
            <a:r>
              <a:rPr lang="und-Latn-001" sz="1800" dirty="0"/>
              <a:t> </a:t>
            </a:r>
            <a:r>
              <a:rPr lang="en-US" sz="1800" dirty="0"/>
              <a:t>http://archive.phonetics.ucla.edu/Language/HAW/haw_word-list_1973_01.html#1)</a:t>
            </a:r>
            <a:endParaRPr lang="en-US" dirty="0"/>
          </a:p>
        </p:txBody>
      </p:sp>
    </p:spTree>
    <p:extLst>
      <p:ext uri="{BB962C8B-B14F-4D97-AF65-F5344CB8AC3E}">
        <p14:creationId xmlns:p14="http://schemas.microsoft.com/office/powerpoint/2010/main" val="18130831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B0F8E3-B53B-2888-4839-958D6999BABD}"/>
              </a:ext>
            </a:extLst>
          </p:cNvPr>
          <p:cNvSpPr>
            <a:spLocks noGrp="1"/>
          </p:cNvSpPr>
          <p:nvPr>
            <p:ph type="title"/>
          </p:nvPr>
        </p:nvSpPr>
        <p:spPr/>
        <p:txBody>
          <a:bodyPr/>
          <a:lstStyle/>
          <a:p>
            <a:r>
              <a:rPr lang="en-US" dirty="0"/>
              <a:t>Case study for today</a:t>
            </a:r>
          </a:p>
        </p:txBody>
      </p:sp>
      <p:sp>
        <p:nvSpPr>
          <p:cNvPr id="3" name="Content Placeholder 2">
            <a:extLst>
              <a:ext uri="{FF2B5EF4-FFF2-40B4-BE49-F238E27FC236}">
                <a16:creationId xmlns:a16="http://schemas.microsoft.com/office/drawing/2014/main" id="{2A1B35D7-5D4B-174E-77A2-B677C54C3A04}"/>
              </a:ext>
            </a:extLst>
          </p:cNvPr>
          <p:cNvSpPr>
            <a:spLocks noGrp="1"/>
          </p:cNvSpPr>
          <p:nvPr>
            <p:ph idx="1"/>
          </p:nvPr>
        </p:nvSpPr>
        <p:spPr/>
        <p:txBody>
          <a:bodyPr/>
          <a:lstStyle/>
          <a:p>
            <a:r>
              <a:rPr lang="en-US" dirty="0"/>
              <a:t>Research question: Are the </a:t>
            </a:r>
            <a:r>
              <a:rPr lang="en-US" dirty="0">
                <a:solidFill>
                  <a:srgbClr val="FF0000"/>
                </a:solidFill>
              </a:rPr>
              <a:t>vowels</a:t>
            </a:r>
            <a:r>
              <a:rPr lang="en-US" dirty="0"/>
              <a:t> surrounding the glottal stop creakier than the </a:t>
            </a:r>
            <a:r>
              <a:rPr lang="en-US" dirty="0">
                <a:solidFill>
                  <a:schemeClr val="accent2"/>
                </a:solidFill>
              </a:rPr>
              <a:t>plain vowels</a:t>
            </a:r>
            <a:r>
              <a:rPr lang="en-US" dirty="0"/>
              <a:t>?</a:t>
            </a:r>
            <a:endParaRPr lang="und-Latn-001" dirty="0"/>
          </a:p>
          <a:p>
            <a:pPr algn="ctr"/>
            <a:r>
              <a:rPr lang="und-Latn-001" dirty="0"/>
              <a:t>n</a:t>
            </a:r>
            <a:r>
              <a:rPr lang="en-US" dirty="0">
                <a:solidFill>
                  <a:schemeClr val="accent2"/>
                </a:solidFill>
              </a:rPr>
              <a:t>o</a:t>
            </a:r>
            <a:r>
              <a:rPr lang="und-Latn-001" dirty="0">
                <a:solidFill>
                  <a:schemeClr val="accent2"/>
                </a:solidFill>
              </a:rPr>
              <a:t>ːu</a:t>
            </a:r>
            <a:r>
              <a:rPr lang="und-Latn-001" dirty="0"/>
              <a:t> vs. n</a:t>
            </a:r>
            <a:r>
              <a:rPr lang="und-Latn-001" dirty="0">
                <a:solidFill>
                  <a:srgbClr val="FF0000"/>
                </a:solidFill>
              </a:rPr>
              <a:t>o</a:t>
            </a:r>
            <a:r>
              <a:rPr lang="und-Latn-001" dirty="0"/>
              <a:t>ʔ</a:t>
            </a:r>
            <a:r>
              <a:rPr lang="und-Latn-001" dirty="0">
                <a:solidFill>
                  <a:srgbClr val="FF0000"/>
                </a:solidFill>
              </a:rPr>
              <a:t>u</a:t>
            </a:r>
            <a:endParaRPr lang="en-US" dirty="0">
              <a:solidFill>
                <a:srgbClr val="FF0000"/>
              </a:solidFill>
            </a:endParaRPr>
          </a:p>
        </p:txBody>
      </p:sp>
      <p:pic>
        <p:nvPicPr>
          <p:cNvPr id="6" name="Picture 5" descr="A picture containing diagram&#10;&#10;Description automatically generated">
            <a:extLst>
              <a:ext uri="{FF2B5EF4-FFF2-40B4-BE49-F238E27FC236}">
                <a16:creationId xmlns:a16="http://schemas.microsoft.com/office/drawing/2014/main" id="{6420AB89-0D96-D162-C789-2C3A2B7595F2}"/>
              </a:ext>
            </a:extLst>
          </p:cNvPr>
          <p:cNvPicPr>
            <a:picLocks noChangeAspect="1"/>
          </p:cNvPicPr>
          <p:nvPr/>
        </p:nvPicPr>
        <p:blipFill rotWithShape="1">
          <a:blip r:embed="rId6">
            <a:extLst>
              <a:ext uri="{28A0092B-C50C-407E-A947-70E740481C1C}">
                <a14:useLocalDpi xmlns:a14="http://schemas.microsoft.com/office/drawing/2010/main" val="0"/>
              </a:ext>
            </a:extLst>
          </a:blip>
          <a:srcRect l="9028" t="11034" r="9445" b="10617"/>
          <a:stretch/>
        </p:blipFill>
        <p:spPr>
          <a:xfrm>
            <a:off x="3179762" y="3248025"/>
            <a:ext cx="6251576" cy="3379392"/>
          </a:xfrm>
          <a:prstGeom prst="rect">
            <a:avLst/>
          </a:prstGeom>
        </p:spPr>
      </p:pic>
      <p:pic>
        <p:nvPicPr>
          <p:cNvPr id="7" name="noLu">
            <a:hlinkClick r:id="" action="ppaction://media"/>
            <a:extLst>
              <a:ext uri="{FF2B5EF4-FFF2-40B4-BE49-F238E27FC236}">
                <a16:creationId xmlns:a16="http://schemas.microsoft.com/office/drawing/2014/main" id="{0D886289-4C09-09A1-6E45-1BF02C8096AF}"/>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461375" y="901105"/>
            <a:ext cx="406400" cy="406400"/>
          </a:xfrm>
          <a:prstGeom prst="rect">
            <a:avLst/>
          </a:prstGeom>
        </p:spPr>
      </p:pic>
      <p:pic>
        <p:nvPicPr>
          <p:cNvPr id="8" name="noGu">
            <a:hlinkClick r:id="" action="ppaction://media"/>
            <a:extLst>
              <a:ext uri="{FF2B5EF4-FFF2-40B4-BE49-F238E27FC236}">
                <a16:creationId xmlns:a16="http://schemas.microsoft.com/office/drawing/2014/main" id="{2C19AD2D-2F4F-4746-AB72-9372E0D60D36}"/>
              </a:ext>
            </a:extLst>
          </p:cNvPr>
          <p:cNvPicPr>
            <a:picLocks noChangeAspect="1"/>
          </p:cNvPicPr>
          <p:nvPr>
            <a:audioFile r:link="rId4"/>
            <p:extLst>
              <p:ext uri="{DAA4B4D4-6D71-4841-9C94-3DE7FCFB9230}">
                <p14:media xmlns:p14="http://schemas.microsoft.com/office/powerpoint/2010/main" r:embed="rId3"/>
              </p:ext>
            </p:extLst>
          </p:nvPr>
        </p:nvPicPr>
        <p:blipFill>
          <a:blip r:embed="rId7"/>
          <a:stretch>
            <a:fillRect/>
          </a:stretch>
        </p:blipFill>
        <p:spPr>
          <a:xfrm>
            <a:off x="10064750" y="901105"/>
            <a:ext cx="406400" cy="406400"/>
          </a:xfrm>
          <a:prstGeom prst="rect">
            <a:avLst/>
          </a:prstGeom>
        </p:spPr>
      </p:pic>
    </p:spTree>
    <p:extLst>
      <p:ext uri="{BB962C8B-B14F-4D97-AF65-F5344CB8AC3E}">
        <p14:creationId xmlns:p14="http://schemas.microsoft.com/office/powerpoint/2010/main" val="3175752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23"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597"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1" fill="hold" display="0">
                  <p:stCondLst>
                    <p:cond delay="indefinite"/>
                  </p:stCondLst>
                  <p:endCondLst>
                    <p:cond evt="onStopAudio" delay="0">
                      <p:tgtEl>
                        <p:sldTgt/>
                      </p:tgtEl>
                    </p:cond>
                  </p:endCondLst>
                </p:cTn>
                <p:tgtEl>
                  <p:spTgt spid="7"/>
                </p:tgtEl>
              </p:cMediaNode>
            </p:audio>
            <p:audio>
              <p:cMediaNode vol="80000">
                <p:cTn id="12" fill="hold" display="0">
                  <p:stCondLst>
                    <p:cond delay="indefinite"/>
                  </p:stCondLst>
                  <p:endCondLst>
                    <p:cond evt="onStopAudio" delay="0">
                      <p:tgtEl>
                        <p:sldTgt/>
                      </p:tgtEl>
                    </p:cond>
                  </p:endCondLst>
                </p:cTn>
                <p:tgtEl>
                  <p:spTgt spid="8"/>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B0F8E3-B53B-2888-4839-958D6999BABD}"/>
              </a:ext>
            </a:extLst>
          </p:cNvPr>
          <p:cNvSpPr>
            <a:spLocks noGrp="1"/>
          </p:cNvSpPr>
          <p:nvPr>
            <p:ph type="title"/>
          </p:nvPr>
        </p:nvSpPr>
        <p:spPr>
          <a:xfrm>
            <a:off x="838200" y="346075"/>
            <a:ext cx="10515600" cy="1325563"/>
          </a:xfrm>
        </p:spPr>
        <p:txBody>
          <a:bodyPr/>
          <a:lstStyle/>
          <a:p>
            <a:r>
              <a:rPr lang="en-US" dirty="0"/>
              <a:t>Case study for today</a:t>
            </a:r>
          </a:p>
        </p:txBody>
      </p:sp>
      <p:sp>
        <p:nvSpPr>
          <p:cNvPr id="3" name="Content Placeholder 2">
            <a:extLst>
              <a:ext uri="{FF2B5EF4-FFF2-40B4-BE49-F238E27FC236}">
                <a16:creationId xmlns:a16="http://schemas.microsoft.com/office/drawing/2014/main" id="{2A1B35D7-5D4B-174E-77A2-B677C54C3A04}"/>
              </a:ext>
            </a:extLst>
          </p:cNvPr>
          <p:cNvSpPr>
            <a:spLocks noGrp="1"/>
          </p:cNvSpPr>
          <p:nvPr>
            <p:ph idx="1"/>
          </p:nvPr>
        </p:nvSpPr>
        <p:spPr/>
        <p:txBody>
          <a:bodyPr/>
          <a:lstStyle/>
          <a:p>
            <a:r>
              <a:rPr lang="en-US" dirty="0"/>
              <a:t>Word list:</a:t>
            </a:r>
            <a:endParaRPr lang="und-Latn-001" dirty="0"/>
          </a:p>
        </p:txBody>
      </p:sp>
      <p:graphicFrame>
        <p:nvGraphicFramePr>
          <p:cNvPr id="4" name="Table 3">
            <a:extLst>
              <a:ext uri="{FF2B5EF4-FFF2-40B4-BE49-F238E27FC236}">
                <a16:creationId xmlns:a16="http://schemas.microsoft.com/office/drawing/2014/main" id="{BF8EB8A7-365F-9272-C14B-BD8CF9F1B786}"/>
              </a:ext>
            </a:extLst>
          </p:cNvPr>
          <p:cNvGraphicFramePr>
            <a:graphicFrameLocks noGrp="1"/>
          </p:cNvGraphicFramePr>
          <p:nvPr>
            <p:extLst>
              <p:ext uri="{D42A27DB-BD31-4B8C-83A1-F6EECF244321}">
                <p14:modId xmlns:p14="http://schemas.microsoft.com/office/powerpoint/2010/main" val="1253768046"/>
              </p:ext>
            </p:extLst>
          </p:nvPr>
        </p:nvGraphicFramePr>
        <p:xfrm>
          <a:off x="990600" y="2714784"/>
          <a:ext cx="10077450" cy="2346960"/>
        </p:xfrm>
        <a:graphic>
          <a:graphicData uri="http://schemas.openxmlformats.org/drawingml/2006/table">
            <a:tbl>
              <a:tblPr/>
              <a:tblGrid>
                <a:gridCol w="1104937">
                  <a:extLst>
                    <a:ext uri="{9D8B030D-6E8A-4147-A177-3AD203B41FA5}">
                      <a16:colId xmlns:a16="http://schemas.microsoft.com/office/drawing/2014/main" val="1558312902"/>
                    </a:ext>
                  </a:extLst>
                </a:gridCol>
                <a:gridCol w="2028788">
                  <a:extLst>
                    <a:ext uri="{9D8B030D-6E8A-4147-A177-3AD203B41FA5}">
                      <a16:colId xmlns:a16="http://schemas.microsoft.com/office/drawing/2014/main" val="707730720"/>
                    </a:ext>
                  </a:extLst>
                </a:gridCol>
                <a:gridCol w="1352550">
                  <a:extLst>
                    <a:ext uri="{9D8B030D-6E8A-4147-A177-3AD203B41FA5}">
                      <a16:colId xmlns:a16="http://schemas.microsoft.com/office/drawing/2014/main" val="4106778134"/>
                    </a:ext>
                  </a:extLst>
                </a:gridCol>
                <a:gridCol w="1666875">
                  <a:extLst>
                    <a:ext uri="{9D8B030D-6E8A-4147-A177-3AD203B41FA5}">
                      <a16:colId xmlns:a16="http://schemas.microsoft.com/office/drawing/2014/main" val="1438404195"/>
                    </a:ext>
                  </a:extLst>
                </a:gridCol>
                <a:gridCol w="792594">
                  <a:extLst>
                    <a:ext uri="{9D8B030D-6E8A-4147-A177-3AD203B41FA5}">
                      <a16:colId xmlns:a16="http://schemas.microsoft.com/office/drawing/2014/main" val="1097252592"/>
                    </a:ext>
                  </a:extLst>
                </a:gridCol>
                <a:gridCol w="3131706">
                  <a:extLst>
                    <a:ext uri="{9D8B030D-6E8A-4147-A177-3AD203B41FA5}">
                      <a16:colId xmlns:a16="http://schemas.microsoft.com/office/drawing/2014/main" val="1768410871"/>
                    </a:ext>
                  </a:extLst>
                </a:gridCol>
              </a:tblGrid>
              <a:tr h="133350">
                <a:tc>
                  <a:txBody>
                    <a:bodyPr/>
                    <a:lstStyle/>
                    <a:p>
                      <a:pPr rtl="0" fontAlgn="b"/>
                      <a:r>
                        <a:rPr lang="en-US" sz="2400" dirty="0">
                          <a:effectLst/>
                        </a:rPr>
                        <a:t>word</a:t>
                      </a:r>
                    </a:p>
                  </a:txBody>
                  <a:tcPr marL="19050" marR="19050" marT="12700" marB="1270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rtl="0" fontAlgn="b"/>
                      <a:r>
                        <a:rPr lang="en-US" sz="2400" dirty="0">
                          <a:effectLst/>
                        </a:rPr>
                        <a:t>gloss</a:t>
                      </a:r>
                    </a:p>
                  </a:txBody>
                  <a:tcPr marL="19050" marR="19050" marT="12700" marB="12700" anchor="b">
                    <a:lnL w="635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rtl="0" fontAlgn="b"/>
                      <a:r>
                        <a:rPr lang="en-US" sz="2400">
                          <a:effectLst/>
                        </a:rPr>
                        <a:t>word</a:t>
                      </a:r>
                    </a:p>
                  </a:txBody>
                  <a:tcPr marL="19050" marR="19050" marT="12700" marB="12700" anchor="b">
                    <a:lnL w="12700" cap="flat" cmpd="sng" algn="ctr">
                      <a:solidFill>
                        <a:schemeClr val="tx1"/>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rtl="0" fontAlgn="b"/>
                      <a:r>
                        <a:rPr lang="en-US" sz="2400" dirty="0">
                          <a:effectLst/>
                        </a:rPr>
                        <a:t>gloss</a:t>
                      </a:r>
                    </a:p>
                  </a:txBody>
                  <a:tcPr marL="19050" marR="19050" marT="12700" marB="12700" anchor="b">
                    <a:lnL w="635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rtl="0" fontAlgn="b"/>
                      <a:r>
                        <a:rPr lang="en-US" sz="2400">
                          <a:effectLst/>
                        </a:rPr>
                        <a:t>word</a:t>
                      </a:r>
                    </a:p>
                  </a:txBody>
                  <a:tcPr marL="19050" marR="19050" marT="12700" marB="12700" anchor="b">
                    <a:lnL w="12700" cap="flat" cmpd="sng" algn="ctr">
                      <a:solidFill>
                        <a:schemeClr val="tx1"/>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rtl="0" fontAlgn="b"/>
                      <a:r>
                        <a:rPr lang="en-US" sz="2400">
                          <a:effectLst/>
                        </a:rPr>
                        <a:t>gloss</a:t>
                      </a:r>
                    </a:p>
                  </a:txBody>
                  <a:tcPr marL="19050" marR="19050" marT="12700" marB="1270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966660792"/>
                  </a:ext>
                </a:extLst>
              </a:tr>
              <a:tr h="133350">
                <a:tc>
                  <a:txBody>
                    <a:bodyPr/>
                    <a:lstStyle/>
                    <a:p>
                      <a:pPr rtl="0" fontAlgn="b"/>
                      <a:r>
                        <a:rPr lang="en-US" sz="2400" dirty="0">
                          <a:effectLst/>
                        </a:rPr>
                        <a:t>p</a:t>
                      </a:r>
                      <a:r>
                        <a:rPr lang="en-US" sz="2400" dirty="0">
                          <a:solidFill>
                            <a:schemeClr val="accent2"/>
                          </a:solidFill>
                          <a:effectLst/>
                        </a:rPr>
                        <a:t>e</a:t>
                      </a:r>
                    </a:p>
                  </a:txBody>
                  <a:tcPr marL="19050" marR="19050" marT="12700" marB="1270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rtl="0" fontAlgn="b"/>
                      <a:r>
                        <a:rPr lang="en-US" sz="2400" dirty="0">
                          <a:effectLst/>
                        </a:rPr>
                        <a:t>"thus"</a:t>
                      </a:r>
                    </a:p>
                  </a:txBody>
                  <a:tcPr marL="19050" marR="19050" marT="12700" marB="12700" anchor="b">
                    <a:lnL w="635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rtl="0" fontAlgn="b"/>
                      <a:r>
                        <a:rPr lang="en-US" sz="2400" dirty="0" err="1">
                          <a:effectLst/>
                        </a:rPr>
                        <a:t>p</a:t>
                      </a:r>
                      <a:r>
                        <a:rPr lang="en-US" sz="2400" dirty="0" err="1">
                          <a:solidFill>
                            <a:schemeClr val="accent2"/>
                          </a:solidFill>
                          <a:effectLst/>
                        </a:rPr>
                        <a:t>eː</a:t>
                      </a:r>
                      <a:r>
                        <a:rPr lang="en-US" sz="2400" dirty="0" err="1">
                          <a:effectLst/>
                        </a:rPr>
                        <a:t>p</a:t>
                      </a:r>
                      <a:r>
                        <a:rPr lang="en-US" sz="2400" dirty="0" err="1">
                          <a:solidFill>
                            <a:schemeClr val="accent2"/>
                          </a:solidFill>
                          <a:effectLst/>
                        </a:rPr>
                        <a:t>e</a:t>
                      </a:r>
                      <a:r>
                        <a:rPr lang="en-US" sz="2400" dirty="0">
                          <a:solidFill>
                            <a:schemeClr val="accent2"/>
                          </a:solidFill>
                          <a:effectLst/>
                        </a:rPr>
                        <a:t>ː</a:t>
                      </a:r>
                    </a:p>
                  </a:txBody>
                  <a:tcPr marL="19050" marR="19050" marT="12700" marB="12700" anchor="b">
                    <a:lnL w="12700" cap="flat" cmpd="sng" algn="ctr">
                      <a:solidFill>
                        <a:schemeClr val="tx1"/>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rtl="0" fontAlgn="b"/>
                      <a:r>
                        <a:rPr lang="en-US" sz="2400" dirty="0">
                          <a:effectLst/>
                        </a:rPr>
                        <a:t>"crushed"</a:t>
                      </a:r>
                    </a:p>
                  </a:txBody>
                  <a:tcPr marL="19050" marR="19050" marT="12700" marB="12700" anchor="b">
                    <a:lnL w="635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rtl="0" fontAlgn="b"/>
                      <a:r>
                        <a:rPr lang="en-US" sz="2400" dirty="0" err="1">
                          <a:effectLst/>
                        </a:rPr>
                        <a:t>p</a:t>
                      </a:r>
                      <a:r>
                        <a:rPr lang="en-US" sz="2400" dirty="0" err="1">
                          <a:solidFill>
                            <a:srgbClr val="FF0000"/>
                          </a:solidFill>
                          <a:effectLst/>
                        </a:rPr>
                        <a:t>e</a:t>
                      </a:r>
                      <a:r>
                        <a:rPr lang="en-US" sz="2400" dirty="0" err="1">
                          <a:effectLst/>
                        </a:rPr>
                        <a:t>ʔ</a:t>
                      </a:r>
                      <a:r>
                        <a:rPr lang="en-US" sz="2400" dirty="0" err="1">
                          <a:solidFill>
                            <a:srgbClr val="FF0000"/>
                          </a:solidFill>
                          <a:effectLst/>
                        </a:rPr>
                        <a:t>e</a:t>
                      </a:r>
                      <a:endParaRPr lang="en-US" sz="2400" dirty="0">
                        <a:solidFill>
                          <a:srgbClr val="FF0000"/>
                        </a:solidFill>
                        <a:effectLst/>
                      </a:endParaRPr>
                    </a:p>
                  </a:txBody>
                  <a:tcPr marL="19050" marR="19050" marT="12700" marB="12700" anchor="b">
                    <a:lnL w="12700" cap="flat" cmpd="sng" algn="ctr">
                      <a:solidFill>
                        <a:schemeClr val="tx1"/>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rtl="0" fontAlgn="b"/>
                      <a:r>
                        <a:rPr lang="en-US" sz="2400">
                          <a:effectLst/>
                        </a:rPr>
                        <a:t>"to hide (oneself)"</a:t>
                      </a:r>
                    </a:p>
                  </a:txBody>
                  <a:tcPr marL="19050" marR="19050" marT="12700" marB="1270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993448933"/>
                  </a:ext>
                </a:extLst>
              </a:tr>
              <a:tr h="133350">
                <a:tc>
                  <a:txBody>
                    <a:bodyPr/>
                    <a:lstStyle/>
                    <a:p>
                      <a:pPr rtl="0" fontAlgn="b"/>
                      <a:r>
                        <a:rPr lang="en-US" sz="2400" dirty="0" err="1">
                          <a:effectLst/>
                        </a:rPr>
                        <a:t>n</a:t>
                      </a:r>
                      <a:r>
                        <a:rPr lang="en-US" sz="2400" dirty="0" err="1">
                          <a:solidFill>
                            <a:schemeClr val="accent2"/>
                          </a:solidFill>
                          <a:effectLst/>
                        </a:rPr>
                        <a:t>ou</a:t>
                      </a:r>
                      <a:endParaRPr lang="en-US" sz="2400" dirty="0">
                        <a:solidFill>
                          <a:schemeClr val="accent2"/>
                        </a:solidFill>
                        <a:effectLst/>
                      </a:endParaRPr>
                    </a:p>
                  </a:txBody>
                  <a:tcPr marL="19050" marR="19050" marT="12700" marB="1270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rtl="0" fontAlgn="b"/>
                      <a:r>
                        <a:rPr lang="en-US" sz="2400" dirty="0">
                          <a:effectLst/>
                        </a:rPr>
                        <a:t>"to throw"</a:t>
                      </a:r>
                    </a:p>
                  </a:txBody>
                  <a:tcPr marL="19050" marR="19050" marT="12700" marB="12700" anchor="b">
                    <a:lnL w="635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rtl="0" fontAlgn="b"/>
                      <a:r>
                        <a:rPr lang="en-US" sz="2400" dirty="0" err="1">
                          <a:effectLst/>
                        </a:rPr>
                        <a:t>n</a:t>
                      </a:r>
                      <a:r>
                        <a:rPr lang="en-US" sz="2400" dirty="0" err="1">
                          <a:solidFill>
                            <a:schemeClr val="accent2"/>
                          </a:solidFill>
                          <a:effectLst/>
                        </a:rPr>
                        <a:t>oːu</a:t>
                      </a:r>
                      <a:endParaRPr lang="en-US" sz="2400" dirty="0">
                        <a:solidFill>
                          <a:schemeClr val="accent2"/>
                        </a:solidFill>
                        <a:effectLst/>
                      </a:endParaRPr>
                    </a:p>
                  </a:txBody>
                  <a:tcPr marL="19050" marR="19050" marT="12700" marB="12700" anchor="b">
                    <a:lnL w="12700" cap="flat" cmpd="sng" algn="ctr">
                      <a:solidFill>
                        <a:schemeClr val="tx1"/>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rtl="0" fontAlgn="b"/>
                      <a:r>
                        <a:rPr lang="en-US" sz="2400" dirty="0">
                          <a:effectLst/>
                        </a:rPr>
                        <a:t>"yours"</a:t>
                      </a:r>
                    </a:p>
                  </a:txBody>
                  <a:tcPr marL="19050" marR="19050" marT="12700" marB="12700" anchor="b">
                    <a:lnL w="635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rtl="0" fontAlgn="b"/>
                      <a:r>
                        <a:rPr lang="en-US" sz="2400" dirty="0" err="1">
                          <a:effectLst/>
                        </a:rPr>
                        <a:t>n</a:t>
                      </a:r>
                      <a:r>
                        <a:rPr lang="en-US" sz="2400" dirty="0" err="1">
                          <a:solidFill>
                            <a:srgbClr val="FF0000"/>
                          </a:solidFill>
                          <a:effectLst/>
                        </a:rPr>
                        <a:t>o</a:t>
                      </a:r>
                      <a:r>
                        <a:rPr lang="en-US" sz="2400" dirty="0" err="1">
                          <a:effectLst/>
                        </a:rPr>
                        <a:t>ʔ</a:t>
                      </a:r>
                      <a:r>
                        <a:rPr lang="en-US" sz="2400" dirty="0" err="1">
                          <a:solidFill>
                            <a:srgbClr val="FF0000"/>
                          </a:solidFill>
                          <a:effectLst/>
                        </a:rPr>
                        <a:t>u</a:t>
                      </a:r>
                      <a:endParaRPr lang="en-US" sz="2400" dirty="0">
                        <a:solidFill>
                          <a:srgbClr val="FF0000"/>
                        </a:solidFill>
                        <a:effectLst/>
                      </a:endParaRPr>
                    </a:p>
                  </a:txBody>
                  <a:tcPr marL="19050" marR="19050" marT="12700" marB="12700" anchor="b">
                    <a:lnL w="12700" cap="flat" cmpd="sng" algn="ctr">
                      <a:solidFill>
                        <a:schemeClr val="tx1"/>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rtl="0" fontAlgn="b"/>
                      <a:r>
                        <a:rPr lang="en-US" sz="2400">
                          <a:effectLst/>
                        </a:rPr>
                        <a:t>"mine"</a:t>
                      </a:r>
                    </a:p>
                  </a:txBody>
                  <a:tcPr marL="19050" marR="19050" marT="12700" marB="1270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660145853"/>
                  </a:ext>
                </a:extLst>
              </a:tr>
              <a:tr h="133350">
                <a:tc>
                  <a:txBody>
                    <a:bodyPr/>
                    <a:lstStyle/>
                    <a:p>
                      <a:pPr rtl="0" fontAlgn="b"/>
                      <a:r>
                        <a:rPr lang="en-US" sz="2400" dirty="0" err="1">
                          <a:effectLst/>
                        </a:rPr>
                        <a:t>k</a:t>
                      </a:r>
                      <a:r>
                        <a:rPr lang="en-US" sz="2400" dirty="0" err="1">
                          <a:solidFill>
                            <a:schemeClr val="accent2"/>
                          </a:solidFill>
                          <a:effectLst/>
                        </a:rPr>
                        <a:t>ou</a:t>
                      </a:r>
                      <a:endParaRPr lang="en-US" sz="2400" dirty="0">
                        <a:solidFill>
                          <a:schemeClr val="accent2"/>
                        </a:solidFill>
                        <a:effectLst/>
                      </a:endParaRPr>
                    </a:p>
                  </a:txBody>
                  <a:tcPr marL="19050" marR="19050" marT="12700" marB="1270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rtl="0" fontAlgn="b"/>
                      <a:r>
                        <a:rPr lang="en-US" sz="2400" dirty="0">
                          <a:effectLst/>
                        </a:rPr>
                        <a:t>"yours"</a:t>
                      </a:r>
                    </a:p>
                  </a:txBody>
                  <a:tcPr marL="19050" marR="19050" marT="12700" marB="12700" anchor="b">
                    <a:lnL w="635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rtl="0" fontAlgn="b"/>
                      <a:r>
                        <a:rPr lang="en-US" sz="2400" dirty="0" err="1">
                          <a:effectLst/>
                        </a:rPr>
                        <a:t>k</a:t>
                      </a:r>
                      <a:r>
                        <a:rPr lang="en-US" sz="2400" dirty="0" err="1">
                          <a:solidFill>
                            <a:schemeClr val="accent2"/>
                          </a:solidFill>
                          <a:effectLst/>
                        </a:rPr>
                        <a:t>ou</a:t>
                      </a:r>
                      <a:r>
                        <a:rPr lang="en-US" sz="2400" dirty="0">
                          <a:solidFill>
                            <a:schemeClr val="accent2"/>
                          </a:solidFill>
                          <a:effectLst/>
                        </a:rPr>
                        <a:t>ː</a:t>
                      </a:r>
                    </a:p>
                  </a:txBody>
                  <a:tcPr marL="19050" marR="19050" marT="12700" marB="12700" anchor="b">
                    <a:lnL w="12700" cap="flat" cmpd="sng" algn="ctr">
                      <a:solidFill>
                        <a:schemeClr val="tx1"/>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rtl="0" fontAlgn="b"/>
                      <a:r>
                        <a:rPr lang="en-US" sz="2400" dirty="0">
                          <a:effectLst/>
                        </a:rPr>
                        <a:t>"moist"</a:t>
                      </a:r>
                    </a:p>
                  </a:txBody>
                  <a:tcPr marL="19050" marR="19050" marT="12700" marB="12700" anchor="b">
                    <a:lnL w="635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rtl="0" fontAlgn="b"/>
                      <a:r>
                        <a:rPr lang="en-US" sz="2400" dirty="0" err="1">
                          <a:effectLst/>
                        </a:rPr>
                        <a:t>k</a:t>
                      </a:r>
                      <a:r>
                        <a:rPr lang="en-US" sz="2400" dirty="0" err="1">
                          <a:solidFill>
                            <a:srgbClr val="FF0000"/>
                          </a:solidFill>
                          <a:effectLst/>
                        </a:rPr>
                        <a:t>o</a:t>
                      </a:r>
                      <a:r>
                        <a:rPr lang="en-US" sz="2400" dirty="0" err="1">
                          <a:effectLst/>
                        </a:rPr>
                        <a:t>ʔ</a:t>
                      </a:r>
                      <a:r>
                        <a:rPr lang="en-US" sz="2400" dirty="0" err="1">
                          <a:solidFill>
                            <a:srgbClr val="FF0000"/>
                          </a:solidFill>
                          <a:effectLst/>
                        </a:rPr>
                        <a:t>u</a:t>
                      </a:r>
                      <a:endParaRPr lang="en-US" sz="2400" dirty="0">
                        <a:solidFill>
                          <a:srgbClr val="FF0000"/>
                        </a:solidFill>
                        <a:effectLst/>
                      </a:endParaRPr>
                    </a:p>
                  </a:txBody>
                  <a:tcPr marL="19050" marR="19050" marT="12700" marB="12700" anchor="b">
                    <a:lnL w="12700" cap="flat" cmpd="sng" algn="ctr">
                      <a:solidFill>
                        <a:schemeClr val="tx1"/>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rtl="0" fontAlgn="b"/>
                      <a:r>
                        <a:rPr lang="en-US" sz="2400" dirty="0">
                          <a:effectLst/>
                        </a:rPr>
                        <a:t>"mine"</a:t>
                      </a:r>
                    </a:p>
                  </a:txBody>
                  <a:tcPr marL="19050" marR="19050" marT="12700" marB="1270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218643699"/>
                  </a:ext>
                </a:extLst>
              </a:tr>
              <a:tr h="133350">
                <a:tc>
                  <a:txBody>
                    <a:bodyPr/>
                    <a:lstStyle/>
                    <a:p>
                      <a:pPr rtl="0" fontAlgn="b"/>
                      <a:r>
                        <a:rPr lang="en-US" sz="2400" dirty="0">
                          <a:solidFill>
                            <a:schemeClr val="accent2"/>
                          </a:solidFill>
                          <a:effectLst/>
                        </a:rPr>
                        <a:t>a</a:t>
                      </a:r>
                      <a:r>
                        <a:rPr lang="en-US" sz="2400" dirty="0">
                          <a:effectLst/>
                        </a:rPr>
                        <a:t>k</a:t>
                      </a:r>
                      <a:r>
                        <a:rPr lang="en-US" sz="2400" dirty="0">
                          <a:solidFill>
                            <a:schemeClr val="accent2"/>
                          </a:solidFill>
                          <a:effectLst/>
                        </a:rPr>
                        <a:t>a</a:t>
                      </a:r>
                    </a:p>
                  </a:txBody>
                  <a:tcPr marL="19050" marR="19050" marT="12700" marB="1270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rtl="0" fontAlgn="b"/>
                      <a:r>
                        <a:rPr lang="en-US" sz="2400" dirty="0">
                          <a:effectLst/>
                        </a:rPr>
                        <a:t>"shadows"</a:t>
                      </a:r>
                    </a:p>
                  </a:txBody>
                  <a:tcPr marL="19050" marR="19050" marT="12700" marB="12700" anchor="b">
                    <a:lnL w="635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rtl="0" fontAlgn="b"/>
                      <a:endParaRPr lang="en-US" sz="2400" dirty="0">
                        <a:effectLst/>
                      </a:endParaRPr>
                    </a:p>
                  </a:txBody>
                  <a:tcPr marL="19050" marR="19050" marT="12700" marB="12700" anchor="b">
                    <a:lnL w="12700" cap="flat" cmpd="sng" algn="ctr">
                      <a:solidFill>
                        <a:schemeClr val="tx1"/>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rtl="0" fontAlgn="b"/>
                      <a:endParaRPr lang="en-US" sz="2400" dirty="0">
                        <a:effectLst/>
                      </a:endParaRPr>
                    </a:p>
                  </a:txBody>
                  <a:tcPr marL="19050" marR="19050" marT="12700" marB="12700" anchor="b">
                    <a:lnL w="635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rtl="0" fontAlgn="b"/>
                      <a:r>
                        <a:rPr lang="en-US" sz="2400" dirty="0" err="1">
                          <a:solidFill>
                            <a:srgbClr val="FF0000"/>
                          </a:solidFill>
                          <a:effectLst/>
                        </a:rPr>
                        <a:t>a</a:t>
                      </a:r>
                      <a:r>
                        <a:rPr lang="en-US" sz="2400" dirty="0" err="1">
                          <a:effectLst/>
                        </a:rPr>
                        <a:t>ʔ</a:t>
                      </a:r>
                      <a:r>
                        <a:rPr lang="en-US" sz="2400" dirty="0" err="1">
                          <a:solidFill>
                            <a:srgbClr val="FF0000"/>
                          </a:solidFill>
                          <a:effectLst/>
                        </a:rPr>
                        <a:t>a</a:t>
                      </a:r>
                      <a:endParaRPr lang="en-US" sz="2400" dirty="0">
                        <a:solidFill>
                          <a:srgbClr val="FF0000"/>
                        </a:solidFill>
                        <a:effectLst/>
                      </a:endParaRPr>
                    </a:p>
                  </a:txBody>
                  <a:tcPr marL="19050" marR="19050" marT="12700" marB="12700" anchor="b">
                    <a:lnL w="12700" cap="flat" cmpd="sng" algn="ctr">
                      <a:solidFill>
                        <a:schemeClr val="tx1"/>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rtl="0" fontAlgn="b"/>
                      <a:r>
                        <a:rPr lang="en-US" sz="2400" dirty="0">
                          <a:effectLst/>
                        </a:rPr>
                        <a:t>"roots"</a:t>
                      </a:r>
                    </a:p>
                  </a:txBody>
                  <a:tcPr marL="19050" marR="19050" marT="12700" marB="1270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13739303"/>
                  </a:ext>
                </a:extLst>
              </a:tr>
              <a:tr h="133350">
                <a:tc>
                  <a:txBody>
                    <a:bodyPr/>
                    <a:lstStyle/>
                    <a:p>
                      <a:pPr rtl="0" fontAlgn="b"/>
                      <a:endParaRPr lang="en-US" sz="2400" dirty="0">
                        <a:solidFill>
                          <a:schemeClr val="accent2"/>
                        </a:solidFill>
                        <a:effectLst/>
                      </a:endParaRPr>
                    </a:p>
                  </a:txBody>
                  <a:tcPr marL="19050" marR="19050" marT="12700" marB="1270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rtl="0" fontAlgn="b"/>
                      <a:endParaRPr lang="en-US" sz="2400" dirty="0">
                        <a:effectLst/>
                      </a:endParaRPr>
                    </a:p>
                  </a:txBody>
                  <a:tcPr marL="19050" marR="19050" marT="12700" marB="12700" anchor="b">
                    <a:lnL w="635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rtl="0" fontAlgn="b"/>
                      <a:endParaRPr lang="en-US" sz="2400" dirty="0">
                        <a:effectLst/>
                      </a:endParaRPr>
                    </a:p>
                  </a:txBody>
                  <a:tcPr marL="19050" marR="19050" marT="12700" marB="12700" anchor="b">
                    <a:lnL w="12700" cap="flat" cmpd="sng" algn="ctr">
                      <a:solidFill>
                        <a:schemeClr val="tx1"/>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rtl="0" fontAlgn="b"/>
                      <a:endParaRPr lang="en-US" sz="2400" dirty="0">
                        <a:effectLst/>
                      </a:endParaRPr>
                    </a:p>
                  </a:txBody>
                  <a:tcPr marL="19050" marR="19050" marT="12700" marB="12700" anchor="b">
                    <a:lnL w="635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rtl="0" fontAlgn="b"/>
                      <a:r>
                        <a:rPr lang="en-US" sz="2400" dirty="0" err="1">
                          <a:effectLst/>
                        </a:rPr>
                        <a:t>k</a:t>
                      </a:r>
                      <a:r>
                        <a:rPr lang="en-US" sz="2400" dirty="0" err="1">
                          <a:solidFill>
                            <a:srgbClr val="FF0000"/>
                          </a:solidFill>
                          <a:effectLst/>
                        </a:rPr>
                        <a:t>a</a:t>
                      </a:r>
                      <a:r>
                        <a:rPr lang="en-US" sz="2400" dirty="0" err="1">
                          <a:effectLst/>
                        </a:rPr>
                        <a:t>ʔ</a:t>
                      </a:r>
                      <a:r>
                        <a:rPr lang="en-US" sz="2400" dirty="0" err="1">
                          <a:solidFill>
                            <a:srgbClr val="FF0000"/>
                          </a:solidFill>
                          <a:effectLst/>
                        </a:rPr>
                        <a:t>a</a:t>
                      </a:r>
                      <a:endParaRPr lang="en-US" sz="2400" dirty="0">
                        <a:solidFill>
                          <a:srgbClr val="FF0000"/>
                        </a:solidFill>
                        <a:effectLst/>
                      </a:endParaRPr>
                    </a:p>
                  </a:txBody>
                  <a:tcPr marL="19050" marR="19050" marT="12700" marB="12700" anchor="b">
                    <a:lnL w="12700" cap="flat" cmpd="sng" algn="ctr">
                      <a:solidFill>
                        <a:schemeClr val="tx1"/>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rtl="0" fontAlgn="b"/>
                      <a:r>
                        <a:rPr lang="en-US" sz="2400" dirty="0">
                          <a:effectLst/>
                        </a:rPr>
                        <a:t>"to roll"</a:t>
                      </a:r>
                    </a:p>
                  </a:txBody>
                  <a:tcPr marL="19050" marR="19050" marT="12700" marB="1270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64485430"/>
                  </a:ext>
                </a:extLst>
              </a:tr>
            </a:tbl>
          </a:graphicData>
        </a:graphic>
      </p:graphicFrame>
    </p:spTree>
    <p:extLst>
      <p:ext uri="{BB962C8B-B14F-4D97-AF65-F5344CB8AC3E}">
        <p14:creationId xmlns:p14="http://schemas.microsoft.com/office/powerpoint/2010/main" val="14830891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B0F8E3-B53B-2888-4839-958D6999BABD}"/>
              </a:ext>
            </a:extLst>
          </p:cNvPr>
          <p:cNvSpPr>
            <a:spLocks noGrp="1"/>
          </p:cNvSpPr>
          <p:nvPr>
            <p:ph type="title"/>
          </p:nvPr>
        </p:nvSpPr>
        <p:spPr>
          <a:xfrm>
            <a:off x="838200" y="346075"/>
            <a:ext cx="10515600" cy="1325563"/>
          </a:xfrm>
        </p:spPr>
        <p:txBody>
          <a:bodyPr/>
          <a:lstStyle/>
          <a:p>
            <a:r>
              <a:rPr lang="en-US" dirty="0"/>
              <a:t>Case study for today</a:t>
            </a:r>
          </a:p>
        </p:txBody>
      </p:sp>
      <p:sp>
        <p:nvSpPr>
          <p:cNvPr id="3" name="Content Placeholder 2">
            <a:extLst>
              <a:ext uri="{FF2B5EF4-FFF2-40B4-BE49-F238E27FC236}">
                <a16:creationId xmlns:a16="http://schemas.microsoft.com/office/drawing/2014/main" id="{2A1B35D7-5D4B-174E-77A2-B677C54C3A04}"/>
              </a:ext>
            </a:extLst>
          </p:cNvPr>
          <p:cNvSpPr>
            <a:spLocks noGrp="1"/>
          </p:cNvSpPr>
          <p:nvPr>
            <p:ph idx="1"/>
          </p:nvPr>
        </p:nvSpPr>
        <p:spPr/>
        <p:txBody>
          <a:bodyPr/>
          <a:lstStyle/>
          <a:p>
            <a:r>
              <a:rPr lang="en-US" dirty="0"/>
              <a:t>Parameters of interest:</a:t>
            </a:r>
          </a:p>
          <a:p>
            <a:pPr lvl="1"/>
            <a:r>
              <a:rPr lang="en-US" dirty="0"/>
              <a:t>F0</a:t>
            </a:r>
          </a:p>
          <a:p>
            <a:pPr lvl="1"/>
            <a:r>
              <a:rPr lang="en-US" dirty="0"/>
              <a:t>Harmonic amplitude: H1, H1—H2</a:t>
            </a:r>
          </a:p>
          <a:p>
            <a:pPr lvl="2"/>
            <a:r>
              <a:rPr lang="en-US" dirty="0"/>
              <a:t>The lower the harmonic amplitude, the more glottal constriction</a:t>
            </a:r>
          </a:p>
          <a:p>
            <a:pPr lvl="1"/>
            <a:r>
              <a:rPr lang="en-US" dirty="0"/>
              <a:t>Noise: Harmonic-to-noise ratio (HNR05, meaning between 0 to 500 Hz)</a:t>
            </a:r>
          </a:p>
          <a:p>
            <a:pPr lvl="2"/>
            <a:r>
              <a:rPr lang="en-US" dirty="0"/>
              <a:t>The lower the HNR, the noisier the signal</a:t>
            </a:r>
          </a:p>
          <a:p>
            <a:pPr lvl="1"/>
            <a:r>
              <a:rPr lang="en-US" dirty="0"/>
              <a:t>Amplitude of voicing: Strength of excitation (</a:t>
            </a:r>
            <a:r>
              <a:rPr lang="en-US" dirty="0" err="1"/>
              <a:t>SoE</a:t>
            </a:r>
            <a:r>
              <a:rPr lang="en-US" dirty="0"/>
              <a:t>)</a:t>
            </a:r>
          </a:p>
          <a:p>
            <a:pPr lvl="2"/>
            <a:r>
              <a:rPr lang="en-US" dirty="0"/>
              <a:t>Glottalization tends to results in lower amplitude in voicing (</a:t>
            </a:r>
            <a:r>
              <a:rPr lang="en-US" dirty="0" err="1"/>
              <a:t>SoE</a:t>
            </a:r>
            <a:r>
              <a:rPr lang="en-US" dirty="0"/>
              <a:t>)</a:t>
            </a:r>
            <a:endParaRPr lang="und-Latn-001" dirty="0"/>
          </a:p>
        </p:txBody>
      </p:sp>
    </p:spTree>
    <p:extLst>
      <p:ext uri="{BB962C8B-B14F-4D97-AF65-F5344CB8AC3E}">
        <p14:creationId xmlns:p14="http://schemas.microsoft.com/office/powerpoint/2010/main" val="23277097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B0F8E3-B53B-2888-4839-958D6999BABD}"/>
              </a:ext>
            </a:extLst>
          </p:cNvPr>
          <p:cNvSpPr>
            <a:spLocks noGrp="1"/>
          </p:cNvSpPr>
          <p:nvPr>
            <p:ph type="title"/>
          </p:nvPr>
        </p:nvSpPr>
        <p:spPr/>
        <p:txBody>
          <a:bodyPr/>
          <a:lstStyle/>
          <a:p>
            <a:r>
              <a:rPr lang="en-US" dirty="0"/>
              <a:t>Getting started</a:t>
            </a:r>
          </a:p>
        </p:txBody>
      </p:sp>
      <p:sp>
        <p:nvSpPr>
          <p:cNvPr id="3" name="Content Placeholder 2">
            <a:extLst>
              <a:ext uri="{FF2B5EF4-FFF2-40B4-BE49-F238E27FC236}">
                <a16:creationId xmlns:a16="http://schemas.microsoft.com/office/drawing/2014/main" id="{2A1B35D7-5D4B-174E-77A2-B677C54C3A04}"/>
              </a:ext>
            </a:extLst>
          </p:cNvPr>
          <p:cNvSpPr>
            <a:spLocks noGrp="1"/>
          </p:cNvSpPr>
          <p:nvPr>
            <p:ph idx="1"/>
          </p:nvPr>
        </p:nvSpPr>
        <p:spPr/>
        <p:txBody>
          <a:bodyPr/>
          <a:lstStyle/>
          <a:p>
            <a:r>
              <a:rPr lang="en-US" dirty="0"/>
              <a:t>Prepare data in </a:t>
            </a:r>
            <a:r>
              <a:rPr lang="en-US" dirty="0" err="1"/>
              <a:t>Praat</a:t>
            </a:r>
            <a:endParaRPr lang="en-US" dirty="0"/>
          </a:p>
          <a:p>
            <a:pPr lvl="1"/>
            <a:r>
              <a:rPr lang="en-US" dirty="0"/>
              <a:t>Create a </a:t>
            </a:r>
            <a:r>
              <a:rPr lang="en-US" dirty="0" err="1"/>
              <a:t>Textgrid</a:t>
            </a:r>
            <a:endParaRPr lang="en-US" dirty="0"/>
          </a:p>
          <a:p>
            <a:pPr lvl="1"/>
            <a:r>
              <a:rPr lang="en-US" dirty="0"/>
              <a:t>Segment and annotate the target segment</a:t>
            </a:r>
          </a:p>
          <a:p>
            <a:pPr lvl="1"/>
            <a:r>
              <a:rPr lang="en-US" dirty="0"/>
              <a:t>Save the </a:t>
            </a:r>
            <a:r>
              <a:rPr lang="en-US" dirty="0" err="1"/>
              <a:t>Textgrid</a:t>
            </a:r>
            <a:endParaRPr lang="en-US" dirty="0"/>
          </a:p>
          <a:p>
            <a:pPr lvl="2"/>
            <a:r>
              <a:rPr lang="en-US" dirty="0"/>
              <a:t>either as for the whole recording</a:t>
            </a:r>
          </a:p>
          <a:p>
            <a:pPr lvl="2"/>
            <a:r>
              <a:rPr lang="en-US" dirty="0"/>
              <a:t>or split the recording into individual target words – RECOMMENDED</a:t>
            </a:r>
          </a:p>
          <a:p>
            <a:pPr lvl="2"/>
            <a:r>
              <a:rPr lang="en-US" dirty="0"/>
              <a:t>You can use </a:t>
            </a:r>
            <a:r>
              <a:rPr lang="en-US" b="1" dirty="0" err="1"/>
              <a:t>Praat</a:t>
            </a:r>
            <a:r>
              <a:rPr lang="en-US" b="1" dirty="0"/>
              <a:t> scripts </a:t>
            </a:r>
            <a:r>
              <a:rPr lang="en-US" dirty="0"/>
              <a:t>or </a:t>
            </a:r>
            <a:r>
              <a:rPr lang="en-US" b="1" dirty="0" err="1"/>
              <a:t>Praat</a:t>
            </a:r>
            <a:r>
              <a:rPr lang="en-US" b="1" dirty="0"/>
              <a:t> plugins</a:t>
            </a:r>
            <a:r>
              <a:rPr lang="en-US" dirty="0"/>
              <a:t> to chop a long recordings into smaller chunks. Come talk to me if you want to know more about the tools!</a:t>
            </a:r>
          </a:p>
        </p:txBody>
      </p:sp>
    </p:spTree>
    <p:extLst>
      <p:ext uri="{BB962C8B-B14F-4D97-AF65-F5344CB8AC3E}">
        <p14:creationId xmlns:p14="http://schemas.microsoft.com/office/powerpoint/2010/main" val="236308935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B0F8E3-B53B-2888-4839-958D6999BABD}"/>
              </a:ext>
            </a:extLst>
          </p:cNvPr>
          <p:cNvSpPr>
            <a:spLocks noGrp="1"/>
          </p:cNvSpPr>
          <p:nvPr>
            <p:ph type="title"/>
          </p:nvPr>
        </p:nvSpPr>
        <p:spPr/>
        <p:txBody>
          <a:bodyPr/>
          <a:lstStyle/>
          <a:p>
            <a:r>
              <a:rPr lang="en-US" dirty="0"/>
              <a:t>Getting started</a:t>
            </a:r>
          </a:p>
        </p:txBody>
      </p:sp>
      <p:sp>
        <p:nvSpPr>
          <p:cNvPr id="3" name="Content Placeholder 2">
            <a:extLst>
              <a:ext uri="{FF2B5EF4-FFF2-40B4-BE49-F238E27FC236}">
                <a16:creationId xmlns:a16="http://schemas.microsoft.com/office/drawing/2014/main" id="{2A1B35D7-5D4B-174E-77A2-B677C54C3A04}"/>
              </a:ext>
            </a:extLst>
          </p:cNvPr>
          <p:cNvSpPr>
            <a:spLocks noGrp="1"/>
          </p:cNvSpPr>
          <p:nvPr>
            <p:ph idx="1"/>
          </p:nvPr>
        </p:nvSpPr>
        <p:spPr/>
        <p:txBody>
          <a:bodyPr/>
          <a:lstStyle/>
          <a:p>
            <a:r>
              <a:rPr lang="und-Latn-001" dirty="0"/>
              <a:t>Annotation strategy for the current task</a:t>
            </a:r>
            <a:endParaRPr lang="en-US" dirty="0"/>
          </a:p>
          <a:p>
            <a:pPr lvl="1"/>
            <a:r>
              <a:rPr lang="und-Latn-001" dirty="0"/>
              <a:t>Segment out each vowel (monophthongs or nuclei and glide in dipthongs)</a:t>
            </a:r>
          </a:p>
          <a:p>
            <a:pPr lvl="2"/>
            <a:r>
              <a:rPr lang="und-Latn-001" dirty="0"/>
              <a:t>e.g. [</a:t>
            </a:r>
            <a:r>
              <a:rPr lang="en-US" dirty="0"/>
              <a:t>pe</a:t>
            </a:r>
            <a:r>
              <a:rPr lang="und-Latn-001" dirty="0"/>
              <a:t>ː</a:t>
            </a:r>
            <a:r>
              <a:rPr lang="en-US" dirty="0"/>
              <a:t>pe</a:t>
            </a:r>
            <a:r>
              <a:rPr lang="und-Latn-001" dirty="0"/>
              <a:t>ː] </a:t>
            </a:r>
            <a:r>
              <a:rPr lang="und-Latn-001" dirty="0">
                <a:sym typeface="Wingdings" panose="05000000000000000000" pitchFamily="2" charset="2"/>
              </a:rPr>
              <a:t> Segment out two [eː]s</a:t>
            </a:r>
            <a:endParaRPr lang="und-Latn-001" dirty="0"/>
          </a:p>
          <a:p>
            <a:pPr lvl="2"/>
            <a:r>
              <a:rPr lang="und-Latn-001" dirty="0"/>
              <a:t>e.g. [nou] </a:t>
            </a:r>
            <a:r>
              <a:rPr lang="und-Latn-001" dirty="0">
                <a:sym typeface="Wingdings" panose="05000000000000000000" pitchFamily="2" charset="2"/>
              </a:rPr>
              <a:t> Segment out [o] and [u]</a:t>
            </a:r>
            <a:endParaRPr lang="und-Latn-001" dirty="0"/>
          </a:p>
          <a:p>
            <a:pPr lvl="1"/>
            <a:r>
              <a:rPr lang="und-Latn-001" dirty="0"/>
              <a:t>Assign label at the word level and the segment level</a:t>
            </a:r>
          </a:p>
          <a:p>
            <a:pPr lvl="2"/>
            <a:r>
              <a:rPr lang="und-Latn-001" dirty="0"/>
              <a:t>Word level</a:t>
            </a:r>
            <a:r>
              <a:rPr lang="en-US" dirty="0"/>
              <a:t>: </a:t>
            </a:r>
            <a:r>
              <a:rPr lang="und-Latn-001" dirty="0"/>
              <a:t>peLpeL (use “L” to replace diacritic [ː] because VS does not allow special symbols)</a:t>
            </a:r>
            <a:endParaRPr lang="en-US" dirty="0"/>
          </a:p>
          <a:p>
            <a:pPr lvl="2"/>
            <a:r>
              <a:rPr lang="en-US" dirty="0"/>
              <a:t>Segment level: </a:t>
            </a:r>
            <a:endParaRPr lang="und-Latn-001" dirty="0"/>
          </a:p>
          <a:p>
            <a:pPr lvl="3"/>
            <a:r>
              <a:rPr lang="und-Latn-001" dirty="0">
                <a:solidFill>
                  <a:srgbClr val="FF0000"/>
                </a:solidFill>
              </a:rPr>
              <a:t>1</a:t>
            </a:r>
            <a:r>
              <a:rPr lang="und-Latn-001" dirty="0"/>
              <a:t>-</a:t>
            </a:r>
            <a:r>
              <a:rPr lang="und-Latn-001" dirty="0">
                <a:solidFill>
                  <a:schemeClr val="accent1"/>
                </a:solidFill>
              </a:rPr>
              <a:t>e</a:t>
            </a:r>
            <a:r>
              <a:rPr lang="und-Latn-001" dirty="0"/>
              <a:t>-</a:t>
            </a:r>
            <a:r>
              <a:rPr lang="und-Latn-001" dirty="0">
                <a:solidFill>
                  <a:srgbClr val="FFC000"/>
                </a:solidFill>
              </a:rPr>
              <a:t>long</a:t>
            </a:r>
            <a:r>
              <a:rPr lang="und-Latn-001" dirty="0"/>
              <a:t>-</a:t>
            </a:r>
            <a:r>
              <a:rPr lang="und-Latn-001" dirty="0">
                <a:solidFill>
                  <a:srgbClr val="7030A0"/>
                </a:solidFill>
              </a:rPr>
              <a:t>modal</a:t>
            </a:r>
          </a:p>
          <a:p>
            <a:pPr lvl="3"/>
            <a:r>
              <a:rPr lang="und-Latn-001" dirty="0">
                <a:solidFill>
                  <a:srgbClr val="FF0000"/>
                </a:solidFill>
              </a:rPr>
              <a:t>position</a:t>
            </a:r>
            <a:r>
              <a:rPr lang="und-Latn-001" dirty="0"/>
              <a:t>-</a:t>
            </a:r>
            <a:r>
              <a:rPr lang="und-Latn-001" dirty="0">
                <a:solidFill>
                  <a:schemeClr val="accent1"/>
                </a:solidFill>
              </a:rPr>
              <a:t>vowel</a:t>
            </a:r>
            <a:r>
              <a:rPr lang="und-Latn-001" dirty="0"/>
              <a:t>-</a:t>
            </a:r>
            <a:r>
              <a:rPr lang="und-Latn-001" dirty="0">
                <a:solidFill>
                  <a:schemeClr val="accent4"/>
                </a:solidFill>
              </a:rPr>
              <a:t>length</a:t>
            </a:r>
            <a:r>
              <a:rPr lang="und-Latn-001" dirty="0"/>
              <a:t>-</a:t>
            </a:r>
            <a:r>
              <a:rPr lang="und-Latn-001" dirty="0">
                <a:solidFill>
                  <a:srgbClr val="7030A0"/>
                </a:solidFill>
              </a:rPr>
              <a:t>phonation</a:t>
            </a:r>
            <a:endParaRPr lang="en-US" dirty="0">
              <a:solidFill>
                <a:srgbClr val="7030A0"/>
              </a:solidFill>
            </a:endParaRPr>
          </a:p>
        </p:txBody>
      </p:sp>
    </p:spTree>
    <p:extLst>
      <p:ext uri="{BB962C8B-B14F-4D97-AF65-F5344CB8AC3E}">
        <p14:creationId xmlns:p14="http://schemas.microsoft.com/office/powerpoint/2010/main" val="16750115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B0F8E3-B53B-2888-4839-958D6999BABD}"/>
              </a:ext>
            </a:extLst>
          </p:cNvPr>
          <p:cNvSpPr>
            <a:spLocks noGrp="1"/>
          </p:cNvSpPr>
          <p:nvPr>
            <p:ph type="title"/>
          </p:nvPr>
        </p:nvSpPr>
        <p:spPr/>
        <p:txBody>
          <a:bodyPr/>
          <a:lstStyle/>
          <a:p>
            <a:r>
              <a:rPr lang="en-US" dirty="0"/>
              <a:t>Getting started</a:t>
            </a:r>
          </a:p>
        </p:txBody>
      </p:sp>
      <p:pic>
        <p:nvPicPr>
          <p:cNvPr id="7" name="Picture 6">
            <a:extLst>
              <a:ext uri="{FF2B5EF4-FFF2-40B4-BE49-F238E27FC236}">
                <a16:creationId xmlns:a16="http://schemas.microsoft.com/office/drawing/2014/main" id="{7D4C9659-8685-C52D-5562-7C6A5D4FBDB8}"/>
              </a:ext>
            </a:extLst>
          </p:cNvPr>
          <p:cNvPicPr>
            <a:picLocks noChangeAspect="1"/>
          </p:cNvPicPr>
          <p:nvPr/>
        </p:nvPicPr>
        <p:blipFill>
          <a:blip r:embed="rId2"/>
          <a:stretch>
            <a:fillRect/>
          </a:stretch>
        </p:blipFill>
        <p:spPr>
          <a:xfrm>
            <a:off x="542925" y="1413101"/>
            <a:ext cx="11258550" cy="5227184"/>
          </a:xfrm>
          <a:prstGeom prst="rect">
            <a:avLst/>
          </a:prstGeom>
        </p:spPr>
      </p:pic>
    </p:spTree>
    <p:extLst>
      <p:ext uri="{BB962C8B-B14F-4D97-AF65-F5344CB8AC3E}">
        <p14:creationId xmlns:p14="http://schemas.microsoft.com/office/powerpoint/2010/main" val="392428984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B0F8E3-B53B-2888-4839-958D6999BABD}"/>
              </a:ext>
            </a:extLst>
          </p:cNvPr>
          <p:cNvSpPr>
            <a:spLocks noGrp="1"/>
          </p:cNvSpPr>
          <p:nvPr>
            <p:ph type="title"/>
          </p:nvPr>
        </p:nvSpPr>
        <p:spPr/>
        <p:txBody>
          <a:bodyPr/>
          <a:lstStyle/>
          <a:p>
            <a:r>
              <a:rPr lang="en-US" dirty="0"/>
              <a:t>Getting started</a:t>
            </a:r>
          </a:p>
        </p:txBody>
      </p:sp>
      <p:pic>
        <p:nvPicPr>
          <p:cNvPr id="4" name="Picture 3">
            <a:extLst>
              <a:ext uri="{FF2B5EF4-FFF2-40B4-BE49-F238E27FC236}">
                <a16:creationId xmlns:a16="http://schemas.microsoft.com/office/drawing/2014/main" id="{0F05F4FB-E2E4-799C-C6D3-81ED701F6764}"/>
              </a:ext>
            </a:extLst>
          </p:cNvPr>
          <p:cNvPicPr>
            <a:picLocks noChangeAspect="1"/>
          </p:cNvPicPr>
          <p:nvPr/>
        </p:nvPicPr>
        <p:blipFill>
          <a:blip r:embed="rId2"/>
          <a:stretch>
            <a:fillRect/>
          </a:stretch>
        </p:blipFill>
        <p:spPr>
          <a:xfrm>
            <a:off x="0" y="1763718"/>
            <a:ext cx="12192000" cy="4416413"/>
          </a:xfrm>
          <a:prstGeom prst="rect">
            <a:avLst/>
          </a:prstGeom>
        </p:spPr>
      </p:pic>
    </p:spTree>
    <p:extLst>
      <p:ext uri="{BB962C8B-B14F-4D97-AF65-F5344CB8AC3E}">
        <p14:creationId xmlns:p14="http://schemas.microsoft.com/office/powerpoint/2010/main" val="85951332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B0F8E3-B53B-2888-4839-958D6999BABD}"/>
              </a:ext>
            </a:extLst>
          </p:cNvPr>
          <p:cNvSpPr>
            <a:spLocks noGrp="1"/>
          </p:cNvSpPr>
          <p:nvPr>
            <p:ph type="title"/>
          </p:nvPr>
        </p:nvSpPr>
        <p:spPr/>
        <p:txBody>
          <a:bodyPr/>
          <a:lstStyle/>
          <a:p>
            <a:r>
              <a:rPr lang="en-US" dirty="0"/>
              <a:t>Getting started</a:t>
            </a:r>
          </a:p>
        </p:txBody>
      </p:sp>
      <p:sp>
        <p:nvSpPr>
          <p:cNvPr id="3" name="Content Placeholder 2">
            <a:extLst>
              <a:ext uri="{FF2B5EF4-FFF2-40B4-BE49-F238E27FC236}">
                <a16:creationId xmlns:a16="http://schemas.microsoft.com/office/drawing/2014/main" id="{2A1B35D7-5D4B-174E-77A2-B677C54C3A04}"/>
              </a:ext>
            </a:extLst>
          </p:cNvPr>
          <p:cNvSpPr>
            <a:spLocks noGrp="1"/>
          </p:cNvSpPr>
          <p:nvPr>
            <p:ph idx="1"/>
          </p:nvPr>
        </p:nvSpPr>
        <p:spPr/>
        <p:txBody>
          <a:bodyPr/>
          <a:lstStyle/>
          <a:p>
            <a:r>
              <a:rPr lang="und-Latn-001" dirty="0"/>
              <a:t>Download the preprocessed data here</a:t>
            </a:r>
            <a:r>
              <a:rPr lang="en-US" dirty="0"/>
              <a:t>:</a:t>
            </a:r>
            <a:endParaRPr lang="und-Latn-001" dirty="0"/>
          </a:p>
          <a:p>
            <a:r>
              <a:rPr lang="en-US" dirty="0"/>
              <a:t>https://yuanchaiyc.github.io/website/subpages/sample/Hawaiian_data.zip</a:t>
            </a:r>
          </a:p>
          <a:p>
            <a:endParaRPr lang="en-US" dirty="0"/>
          </a:p>
        </p:txBody>
      </p:sp>
    </p:spTree>
    <p:extLst>
      <p:ext uri="{BB962C8B-B14F-4D97-AF65-F5344CB8AC3E}">
        <p14:creationId xmlns:p14="http://schemas.microsoft.com/office/powerpoint/2010/main" val="42357689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B0F8E3-B53B-2888-4839-958D6999BABD}"/>
              </a:ext>
            </a:extLst>
          </p:cNvPr>
          <p:cNvSpPr>
            <a:spLocks noGrp="1"/>
          </p:cNvSpPr>
          <p:nvPr>
            <p:ph type="title"/>
          </p:nvPr>
        </p:nvSpPr>
        <p:spPr/>
        <p:txBody>
          <a:bodyPr/>
          <a:lstStyle/>
          <a:p>
            <a:r>
              <a:rPr lang="en-US" dirty="0"/>
              <a:t>What does </a:t>
            </a:r>
            <a:r>
              <a:rPr lang="en-US" dirty="0" err="1"/>
              <a:t>VoiceSauce</a:t>
            </a:r>
            <a:r>
              <a:rPr lang="en-US" dirty="0"/>
              <a:t> look like</a:t>
            </a:r>
          </a:p>
        </p:txBody>
      </p:sp>
      <p:pic>
        <p:nvPicPr>
          <p:cNvPr id="7" name="Picture 6">
            <a:extLst>
              <a:ext uri="{FF2B5EF4-FFF2-40B4-BE49-F238E27FC236}">
                <a16:creationId xmlns:a16="http://schemas.microsoft.com/office/drawing/2014/main" id="{8C4D0569-E68B-5AA8-7641-92B6BF727015}"/>
              </a:ext>
            </a:extLst>
          </p:cNvPr>
          <p:cNvPicPr>
            <a:picLocks noChangeAspect="1"/>
          </p:cNvPicPr>
          <p:nvPr/>
        </p:nvPicPr>
        <p:blipFill>
          <a:blip r:embed="rId2"/>
          <a:stretch>
            <a:fillRect/>
          </a:stretch>
        </p:blipFill>
        <p:spPr>
          <a:xfrm>
            <a:off x="2214021" y="1509357"/>
            <a:ext cx="7763958" cy="5096586"/>
          </a:xfrm>
          <a:prstGeom prst="rect">
            <a:avLst/>
          </a:prstGeom>
        </p:spPr>
      </p:pic>
      <p:cxnSp>
        <p:nvCxnSpPr>
          <p:cNvPr id="9" name="Straight Arrow Connector 8">
            <a:extLst>
              <a:ext uri="{FF2B5EF4-FFF2-40B4-BE49-F238E27FC236}">
                <a16:creationId xmlns:a16="http://schemas.microsoft.com/office/drawing/2014/main" id="{66266026-A256-F181-3628-69981B1CCBBD}"/>
              </a:ext>
            </a:extLst>
          </p:cNvPr>
          <p:cNvCxnSpPr>
            <a:cxnSpLocks/>
          </p:cNvCxnSpPr>
          <p:nvPr/>
        </p:nvCxnSpPr>
        <p:spPr>
          <a:xfrm flipH="1">
            <a:off x="8934450" y="5029200"/>
            <a:ext cx="125730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E34E2314-A3A8-40D6-9150-A4674177B8D7}"/>
              </a:ext>
            </a:extLst>
          </p:cNvPr>
          <p:cNvSpPr txBox="1"/>
          <p:nvPr/>
        </p:nvSpPr>
        <p:spPr>
          <a:xfrm>
            <a:off x="10325100" y="4798367"/>
            <a:ext cx="1028700" cy="461665"/>
          </a:xfrm>
          <a:prstGeom prst="rect">
            <a:avLst/>
          </a:prstGeom>
          <a:noFill/>
        </p:spPr>
        <p:txBody>
          <a:bodyPr wrap="square" rtlCol="0">
            <a:spAutoFit/>
          </a:bodyPr>
          <a:lstStyle/>
          <a:p>
            <a:r>
              <a:rPr lang="en-US" sz="2400" dirty="0"/>
              <a:t>Step 1</a:t>
            </a:r>
          </a:p>
        </p:txBody>
      </p:sp>
      <p:cxnSp>
        <p:nvCxnSpPr>
          <p:cNvPr id="13" name="Straight Arrow Connector 12">
            <a:extLst>
              <a:ext uri="{FF2B5EF4-FFF2-40B4-BE49-F238E27FC236}">
                <a16:creationId xmlns:a16="http://schemas.microsoft.com/office/drawing/2014/main" id="{36D3D4AD-AAC7-FE8B-929D-EC71C8CB0586}"/>
              </a:ext>
            </a:extLst>
          </p:cNvPr>
          <p:cNvCxnSpPr>
            <a:cxnSpLocks/>
          </p:cNvCxnSpPr>
          <p:nvPr/>
        </p:nvCxnSpPr>
        <p:spPr>
          <a:xfrm>
            <a:off x="1585371" y="2447925"/>
            <a:ext cx="125730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EA178FB5-3AEC-FEC3-4DCA-765C2365310F}"/>
              </a:ext>
            </a:extLst>
          </p:cNvPr>
          <p:cNvSpPr txBox="1"/>
          <p:nvPr/>
        </p:nvSpPr>
        <p:spPr>
          <a:xfrm>
            <a:off x="497411" y="2217092"/>
            <a:ext cx="1028700" cy="461665"/>
          </a:xfrm>
          <a:prstGeom prst="rect">
            <a:avLst/>
          </a:prstGeom>
          <a:noFill/>
        </p:spPr>
        <p:txBody>
          <a:bodyPr wrap="square" rtlCol="0">
            <a:spAutoFit/>
          </a:bodyPr>
          <a:lstStyle/>
          <a:p>
            <a:r>
              <a:rPr lang="en-US" sz="2400" dirty="0"/>
              <a:t>Step 2</a:t>
            </a:r>
          </a:p>
        </p:txBody>
      </p:sp>
      <p:cxnSp>
        <p:nvCxnSpPr>
          <p:cNvPr id="15" name="Straight Arrow Connector 14">
            <a:extLst>
              <a:ext uri="{FF2B5EF4-FFF2-40B4-BE49-F238E27FC236}">
                <a16:creationId xmlns:a16="http://schemas.microsoft.com/office/drawing/2014/main" id="{B236273E-14AF-EB93-88CE-C8F410E5DA0C}"/>
              </a:ext>
            </a:extLst>
          </p:cNvPr>
          <p:cNvCxnSpPr>
            <a:cxnSpLocks/>
          </p:cNvCxnSpPr>
          <p:nvPr/>
        </p:nvCxnSpPr>
        <p:spPr>
          <a:xfrm>
            <a:off x="1585371" y="3717458"/>
            <a:ext cx="125730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7D52A526-359F-D8E4-063B-4903478A34A3}"/>
              </a:ext>
            </a:extLst>
          </p:cNvPr>
          <p:cNvSpPr txBox="1"/>
          <p:nvPr/>
        </p:nvSpPr>
        <p:spPr>
          <a:xfrm>
            <a:off x="497411" y="3486625"/>
            <a:ext cx="1028700" cy="461665"/>
          </a:xfrm>
          <a:prstGeom prst="rect">
            <a:avLst/>
          </a:prstGeom>
          <a:noFill/>
        </p:spPr>
        <p:txBody>
          <a:bodyPr wrap="square" rtlCol="0">
            <a:spAutoFit/>
          </a:bodyPr>
          <a:lstStyle/>
          <a:p>
            <a:r>
              <a:rPr lang="en-US" sz="2400" dirty="0"/>
              <a:t>Step 3</a:t>
            </a:r>
          </a:p>
        </p:txBody>
      </p:sp>
      <p:cxnSp>
        <p:nvCxnSpPr>
          <p:cNvPr id="17" name="Straight Arrow Connector 16">
            <a:extLst>
              <a:ext uri="{FF2B5EF4-FFF2-40B4-BE49-F238E27FC236}">
                <a16:creationId xmlns:a16="http://schemas.microsoft.com/office/drawing/2014/main" id="{39C255B8-E1E2-3B07-27B0-A05B1DB38A70}"/>
              </a:ext>
            </a:extLst>
          </p:cNvPr>
          <p:cNvCxnSpPr>
            <a:cxnSpLocks/>
          </p:cNvCxnSpPr>
          <p:nvPr/>
        </p:nvCxnSpPr>
        <p:spPr>
          <a:xfrm>
            <a:off x="1585371" y="5029200"/>
            <a:ext cx="1257300" cy="0"/>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A8B15CC1-FB84-2922-B374-0788D1F84B71}"/>
              </a:ext>
            </a:extLst>
          </p:cNvPr>
          <p:cNvSpPr txBox="1"/>
          <p:nvPr/>
        </p:nvSpPr>
        <p:spPr>
          <a:xfrm>
            <a:off x="264048" y="4435644"/>
            <a:ext cx="1495425" cy="1754326"/>
          </a:xfrm>
          <a:prstGeom prst="rect">
            <a:avLst/>
          </a:prstGeom>
          <a:noFill/>
        </p:spPr>
        <p:txBody>
          <a:bodyPr wrap="square" rtlCol="0">
            <a:spAutoFit/>
          </a:bodyPr>
          <a:lstStyle/>
          <a:p>
            <a:r>
              <a:rPr lang="en-US" dirty="0"/>
              <a:t>If you spot errors in the output and want to manually add data</a:t>
            </a:r>
          </a:p>
        </p:txBody>
      </p:sp>
      <p:sp>
        <p:nvSpPr>
          <p:cNvPr id="19" name="TextBox 18">
            <a:extLst>
              <a:ext uri="{FF2B5EF4-FFF2-40B4-BE49-F238E27FC236}">
                <a16:creationId xmlns:a16="http://schemas.microsoft.com/office/drawing/2014/main" id="{E3754E27-2724-8F75-FA81-89419474B6AA}"/>
              </a:ext>
            </a:extLst>
          </p:cNvPr>
          <p:cNvSpPr txBox="1"/>
          <p:nvPr/>
        </p:nvSpPr>
        <p:spPr>
          <a:xfrm>
            <a:off x="10325100" y="2053293"/>
            <a:ext cx="1495425" cy="1200329"/>
          </a:xfrm>
          <a:prstGeom prst="rect">
            <a:avLst/>
          </a:prstGeom>
          <a:noFill/>
        </p:spPr>
        <p:txBody>
          <a:bodyPr wrap="square" rtlCol="0">
            <a:spAutoFit/>
          </a:bodyPr>
          <a:lstStyle/>
          <a:p>
            <a:r>
              <a:rPr lang="en-US" dirty="0"/>
              <a:t>If you want to visualize the data in </a:t>
            </a:r>
            <a:r>
              <a:rPr lang="en-US" dirty="0" err="1"/>
              <a:t>VoiceSauce</a:t>
            </a:r>
            <a:endParaRPr lang="en-US" dirty="0"/>
          </a:p>
        </p:txBody>
      </p:sp>
      <p:cxnSp>
        <p:nvCxnSpPr>
          <p:cNvPr id="20" name="Straight Arrow Connector 19">
            <a:extLst>
              <a:ext uri="{FF2B5EF4-FFF2-40B4-BE49-F238E27FC236}">
                <a16:creationId xmlns:a16="http://schemas.microsoft.com/office/drawing/2014/main" id="{1C91E2FA-39B2-0FA5-3F2C-14457B714948}"/>
              </a:ext>
            </a:extLst>
          </p:cNvPr>
          <p:cNvCxnSpPr>
            <a:cxnSpLocks/>
          </p:cNvCxnSpPr>
          <p:nvPr/>
        </p:nvCxnSpPr>
        <p:spPr>
          <a:xfrm flipH="1">
            <a:off x="8977854" y="2492305"/>
            <a:ext cx="1257300" cy="0"/>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8463699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B0F8E3-B53B-2888-4839-958D6999BABD}"/>
              </a:ext>
            </a:extLst>
          </p:cNvPr>
          <p:cNvSpPr>
            <a:spLocks noGrp="1"/>
          </p:cNvSpPr>
          <p:nvPr>
            <p:ph type="title"/>
          </p:nvPr>
        </p:nvSpPr>
        <p:spPr/>
        <p:txBody>
          <a:bodyPr/>
          <a:lstStyle/>
          <a:p>
            <a:r>
              <a:rPr lang="en-US" dirty="0"/>
              <a:t>Pass on the .wav and .</a:t>
            </a:r>
            <a:r>
              <a:rPr lang="en-US" dirty="0" err="1"/>
              <a:t>Textgrid</a:t>
            </a:r>
            <a:r>
              <a:rPr lang="en-US" dirty="0"/>
              <a:t> to </a:t>
            </a:r>
            <a:r>
              <a:rPr lang="en-US" dirty="0" err="1"/>
              <a:t>VoiceSauce</a:t>
            </a:r>
            <a:endParaRPr lang="en-US" dirty="0"/>
          </a:p>
        </p:txBody>
      </p:sp>
      <p:pic>
        <p:nvPicPr>
          <p:cNvPr id="3" name="Picture 2">
            <a:extLst>
              <a:ext uri="{FF2B5EF4-FFF2-40B4-BE49-F238E27FC236}">
                <a16:creationId xmlns:a16="http://schemas.microsoft.com/office/drawing/2014/main" id="{6B606F08-6513-BE95-B525-004540D96423}"/>
              </a:ext>
            </a:extLst>
          </p:cNvPr>
          <p:cNvPicPr>
            <a:picLocks noChangeAspect="1"/>
          </p:cNvPicPr>
          <p:nvPr/>
        </p:nvPicPr>
        <p:blipFill>
          <a:blip r:embed="rId2"/>
          <a:stretch>
            <a:fillRect/>
          </a:stretch>
        </p:blipFill>
        <p:spPr>
          <a:xfrm>
            <a:off x="2214021" y="1509357"/>
            <a:ext cx="7763958" cy="5096586"/>
          </a:xfrm>
          <a:prstGeom prst="rect">
            <a:avLst/>
          </a:prstGeom>
        </p:spPr>
      </p:pic>
      <p:cxnSp>
        <p:nvCxnSpPr>
          <p:cNvPr id="4" name="Straight Arrow Connector 3">
            <a:extLst>
              <a:ext uri="{FF2B5EF4-FFF2-40B4-BE49-F238E27FC236}">
                <a16:creationId xmlns:a16="http://schemas.microsoft.com/office/drawing/2014/main" id="{112924B8-578D-177C-93FF-DC4E7C8D8C68}"/>
              </a:ext>
            </a:extLst>
          </p:cNvPr>
          <p:cNvCxnSpPr>
            <a:cxnSpLocks/>
          </p:cNvCxnSpPr>
          <p:nvPr/>
        </p:nvCxnSpPr>
        <p:spPr>
          <a:xfrm flipH="1">
            <a:off x="8934450" y="5029200"/>
            <a:ext cx="125730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98194232-6934-C729-D5DE-D7B051C258D0}"/>
              </a:ext>
            </a:extLst>
          </p:cNvPr>
          <p:cNvSpPr txBox="1"/>
          <p:nvPr/>
        </p:nvSpPr>
        <p:spPr>
          <a:xfrm>
            <a:off x="10325100" y="4798367"/>
            <a:ext cx="1028700" cy="461665"/>
          </a:xfrm>
          <a:prstGeom prst="rect">
            <a:avLst/>
          </a:prstGeom>
          <a:noFill/>
        </p:spPr>
        <p:txBody>
          <a:bodyPr wrap="square" rtlCol="0">
            <a:spAutoFit/>
          </a:bodyPr>
          <a:lstStyle/>
          <a:p>
            <a:r>
              <a:rPr lang="en-US" sz="2400" dirty="0"/>
              <a:t>Step 1</a:t>
            </a:r>
          </a:p>
        </p:txBody>
      </p:sp>
    </p:spTree>
    <p:extLst>
      <p:ext uri="{BB962C8B-B14F-4D97-AF65-F5344CB8AC3E}">
        <p14:creationId xmlns:p14="http://schemas.microsoft.com/office/powerpoint/2010/main" val="324251209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B0F8E3-B53B-2888-4839-958D6999BABD}"/>
              </a:ext>
            </a:extLst>
          </p:cNvPr>
          <p:cNvSpPr>
            <a:spLocks noGrp="1"/>
          </p:cNvSpPr>
          <p:nvPr>
            <p:ph type="title"/>
          </p:nvPr>
        </p:nvSpPr>
        <p:spPr/>
        <p:txBody>
          <a:bodyPr/>
          <a:lstStyle/>
          <a:p>
            <a:r>
              <a:rPr lang="en-US" dirty="0"/>
              <a:t>Step 1: Settings</a:t>
            </a:r>
          </a:p>
        </p:txBody>
      </p:sp>
      <p:pic>
        <p:nvPicPr>
          <p:cNvPr id="15" name="Picture 14">
            <a:extLst>
              <a:ext uri="{FF2B5EF4-FFF2-40B4-BE49-F238E27FC236}">
                <a16:creationId xmlns:a16="http://schemas.microsoft.com/office/drawing/2014/main" id="{ACCC2B5D-2A24-C921-A6BF-B2EB1FB6B3DE}"/>
              </a:ext>
            </a:extLst>
          </p:cNvPr>
          <p:cNvPicPr>
            <a:picLocks noChangeAspect="1"/>
          </p:cNvPicPr>
          <p:nvPr/>
        </p:nvPicPr>
        <p:blipFill>
          <a:blip r:embed="rId2"/>
          <a:stretch>
            <a:fillRect/>
          </a:stretch>
        </p:blipFill>
        <p:spPr>
          <a:xfrm>
            <a:off x="609600" y="0"/>
            <a:ext cx="10972799" cy="6858000"/>
          </a:xfrm>
          <a:prstGeom prst="rect">
            <a:avLst/>
          </a:prstGeom>
        </p:spPr>
      </p:pic>
      <p:cxnSp>
        <p:nvCxnSpPr>
          <p:cNvPr id="17" name="Straight Arrow Connector 16">
            <a:extLst>
              <a:ext uri="{FF2B5EF4-FFF2-40B4-BE49-F238E27FC236}">
                <a16:creationId xmlns:a16="http://schemas.microsoft.com/office/drawing/2014/main" id="{55DC8EDE-F70C-50E1-C41A-B1ED35CFB10B}"/>
              </a:ext>
            </a:extLst>
          </p:cNvPr>
          <p:cNvCxnSpPr>
            <a:cxnSpLocks/>
          </p:cNvCxnSpPr>
          <p:nvPr/>
        </p:nvCxnSpPr>
        <p:spPr>
          <a:xfrm flipH="1">
            <a:off x="9286875" y="3581400"/>
            <a:ext cx="76200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841FD344-486D-5827-D78F-8FA726477FB6}"/>
              </a:ext>
            </a:extLst>
          </p:cNvPr>
          <p:cNvCxnSpPr>
            <a:cxnSpLocks/>
          </p:cNvCxnSpPr>
          <p:nvPr/>
        </p:nvCxnSpPr>
        <p:spPr>
          <a:xfrm>
            <a:off x="76200" y="1447800"/>
            <a:ext cx="76200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7437A294-8C4B-E97D-6130-4CF34FDA76A9}"/>
              </a:ext>
            </a:extLst>
          </p:cNvPr>
          <p:cNvCxnSpPr>
            <a:cxnSpLocks/>
          </p:cNvCxnSpPr>
          <p:nvPr/>
        </p:nvCxnSpPr>
        <p:spPr>
          <a:xfrm>
            <a:off x="76200" y="1728788"/>
            <a:ext cx="76200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3E4036FF-22CA-02D0-C577-01D7F15EBCF1}"/>
              </a:ext>
            </a:extLst>
          </p:cNvPr>
          <p:cNvCxnSpPr>
            <a:cxnSpLocks/>
          </p:cNvCxnSpPr>
          <p:nvPr/>
        </p:nvCxnSpPr>
        <p:spPr>
          <a:xfrm>
            <a:off x="2581275" y="2438400"/>
            <a:ext cx="638175" cy="42862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80E94BC-01A4-9CF9-957C-E5BA874F0F0C}"/>
              </a:ext>
            </a:extLst>
          </p:cNvPr>
          <p:cNvCxnSpPr>
            <a:cxnSpLocks/>
          </p:cNvCxnSpPr>
          <p:nvPr/>
        </p:nvCxnSpPr>
        <p:spPr>
          <a:xfrm flipH="1">
            <a:off x="4010025" y="2438400"/>
            <a:ext cx="400050" cy="42862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38E11C2E-0EC4-F23E-555F-6F98C098C7CC}"/>
              </a:ext>
            </a:extLst>
          </p:cNvPr>
          <p:cNvCxnSpPr>
            <a:cxnSpLocks/>
          </p:cNvCxnSpPr>
          <p:nvPr/>
        </p:nvCxnSpPr>
        <p:spPr>
          <a:xfrm flipV="1">
            <a:off x="1819275" y="5514975"/>
            <a:ext cx="600075" cy="32385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BA9F79ED-059B-921F-8BC7-EC09D165DF34}"/>
              </a:ext>
            </a:extLst>
          </p:cNvPr>
          <p:cNvCxnSpPr>
            <a:cxnSpLocks/>
          </p:cNvCxnSpPr>
          <p:nvPr/>
        </p:nvCxnSpPr>
        <p:spPr>
          <a:xfrm flipH="1">
            <a:off x="3933825" y="3067050"/>
            <a:ext cx="76200" cy="2286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552442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B0F8E3-B53B-2888-4839-958D6999BABD}"/>
              </a:ext>
            </a:extLst>
          </p:cNvPr>
          <p:cNvSpPr>
            <a:spLocks noGrp="1"/>
          </p:cNvSpPr>
          <p:nvPr>
            <p:ph type="title"/>
          </p:nvPr>
        </p:nvSpPr>
        <p:spPr/>
        <p:txBody>
          <a:bodyPr/>
          <a:lstStyle/>
          <a:p>
            <a:r>
              <a:rPr lang="en-US" dirty="0"/>
              <a:t>Step 2: Parameter estimation</a:t>
            </a:r>
          </a:p>
        </p:txBody>
      </p:sp>
      <p:pic>
        <p:nvPicPr>
          <p:cNvPr id="3" name="Picture 2">
            <a:extLst>
              <a:ext uri="{FF2B5EF4-FFF2-40B4-BE49-F238E27FC236}">
                <a16:creationId xmlns:a16="http://schemas.microsoft.com/office/drawing/2014/main" id="{56150A5D-16CA-4FCB-9D6B-0B44671E0E5E}"/>
              </a:ext>
            </a:extLst>
          </p:cNvPr>
          <p:cNvPicPr>
            <a:picLocks noChangeAspect="1"/>
          </p:cNvPicPr>
          <p:nvPr/>
        </p:nvPicPr>
        <p:blipFill>
          <a:blip r:embed="rId2"/>
          <a:stretch>
            <a:fillRect/>
          </a:stretch>
        </p:blipFill>
        <p:spPr>
          <a:xfrm>
            <a:off x="2214021" y="1509357"/>
            <a:ext cx="7763958" cy="5096586"/>
          </a:xfrm>
          <a:prstGeom prst="rect">
            <a:avLst/>
          </a:prstGeom>
        </p:spPr>
      </p:pic>
      <p:cxnSp>
        <p:nvCxnSpPr>
          <p:cNvPr id="6" name="Straight Arrow Connector 5">
            <a:extLst>
              <a:ext uri="{FF2B5EF4-FFF2-40B4-BE49-F238E27FC236}">
                <a16:creationId xmlns:a16="http://schemas.microsoft.com/office/drawing/2014/main" id="{471DA0C9-128F-BC4B-DB91-07AF21EB80B5}"/>
              </a:ext>
            </a:extLst>
          </p:cNvPr>
          <p:cNvCxnSpPr>
            <a:cxnSpLocks/>
          </p:cNvCxnSpPr>
          <p:nvPr/>
        </p:nvCxnSpPr>
        <p:spPr>
          <a:xfrm>
            <a:off x="1585371" y="2447925"/>
            <a:ext cx="125730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51502A40-9A31-267E-F2F0-245C857CC565}"/>
              </a:ext>
            </a:extLst>
          </p:cNvPr>
          <p:cNvSpPr txBox="1"/>
          <p:nvPr/>
        </p:nvSpPr>
        <p:spPr>
          <a:xfrm>
            <a:off x="497411" y="2217092"/>
            <a:ext cx="1028700" cy="461665"/>
          </a:xfrm>
          <a:prstGeom prst="rect">
            <a:avLst/>
          </a:prstGeom>
          <a:noFill/>
        </p:spPr>
        <p:txBody>
          <a:bodyPr wrap="square" rtlCol="0">
            <a:spAutoFit/>
          </a:bodyPr>
          <a:lstStyle/>
          <a:p>
            <a:r>
              <a:rPr lang="en-US" sz="2400" dirty="0"/>
              <a:t>Step 2</a:t>
            </a:r>
          </a:p>
        </p:txBody>
      </p:sp>
    </p:spTree>
    <p:extLst>
      <p:ext uri="{BB962C8B-B14F-4D97-AF65-F5344CB8AC3E}">
        <p14:creationId xmlns:p14="http://schemas.microsoft.com/office/powerpoint/2010/main" val="358552417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9E258C66-A577-2B3A-ABD2-A8313499F1E1}"/>
              </a:ext>
            </a:extLst>
          </p:cNvPr>
          <p:cNvPicPr>
            <a:picLocks noChangeAspect="1"/>
          </p:cNvPicPr>
          <p:nvPr/>
        </p:nvPicPr>
        <p:blipFill>
          <a:blip r:embed="rId2"/>
          <a:stretch>
            <a:fillRect/>
          </a:stretch>
        </p:blipFill>
        <p:spPr>
          <a:xfrm>
            <a:off x="3990773" y="0"/>
            <a:ext cx="4210453" cy="6858000"/>
          </a:xfrm>
          <a:prstGeom prst="rect">
            <a:avLst/>
          </a:prstGeom>
        </p:spPr>
      </p:pic>
      <p:cxnSp>
        <p:nvCxnSpPr>
          <p:cNvPr id="18" name="Straight Arrow Connector 17">
            <a:extLst>
              <a:ext uri="{FF2B5EF4-FFF2-40B4-BE49-F238E27FC236}">
                <a16:creationId xmlns:a16="http://schemas.microsoft.com/office/drawing/2014/main" id="{D2FDF80D-839B-911C-0E1F-8CBEDC1FE2BF}"/>
              </a:ext>
            </a:extLst>
          </p:cNvPr>
          <p:cNvCxnSpPr>
            <a:cxnSpLocks/>
          </p:cNvCxnSpPr>
          <p:nvPr/>
        </p:nvCxnSpPr>
        <p:spPr>
          <a:xfrm flipH="1">
            <a:off x="8077200" y="2971800"/>
            <a:ext cx="76200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137FEB77-3B06-235A-30CA-77DBEFE35ADE}"/>
              </a:ext>
            </a:extLst>
          </p:cNvPr>
          <p:cNvCxnSpPr>
            <a:cxnSpLocks/>
          </p:cNvCxnSpPr>
          <p:nvPr/>
        </p:nvCxnSpPr>
        <p:spPr>
          <a:xfrm flipH="1">
            <a:off x="6705600" y="4724400"/>
            <a:ext cx="76200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D1B37082-40A3-B0D3-DB78-AE77703B511D}"/>
              </a:ext>
            </a:extLst>
          </p:cNvPr>
          <p:cNvCxnSpPr>
            <a:cxnSpLocks/>
          </p:cNvCxnSpPr>
          <p:nvPr/>
        </p:nvCxnSpPr>
        <p:spPr>
          <a:xfrm>
            <a:off x="3429000" y="5210175"/>
            <a:ext cx="76200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FAD8F3E9-8DDC-11E0-4D01-DC999C57076C}"/>
              </a:ext>
            </a:extLst>
          </p:cNvPr>
          <p:cNvCxnSpPr>
            <a:cxnSpLocks/>
          </p:cNvCxnSpPr>
          <p:nvPr/>
        </p:nvCxnSpPr>
        <p:spPr>
          <a:xfrm>
            <a:off x="3429000" y="5486400"/>
            <a:ext cx="76200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A08F47F1-BF61-1C53-5AD8-EA00147FD974}"/>
              </a:ext>
            </a:extLst>
          </p:cNvPr>
          <p:cNvCxnSpPr>
            <a:cxnSpLocks/>
          </p:cNvCxnSpPr>
          <p:nvPr/>
        </p:nvCxnSpPr>
        <p:spPr>
          <a:xfrm flipH="1">
            <a:off x="7077075" y="6410325"/>
            <a:ext cx="76200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459293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89B667E-F113-AD15-B50A-CE4252CBDDD4}"/>
              </a:ext>
            </a:extLst>
          </p:cNvPr>
          <p:cNvPicPr>
            <a:picLocks noChangeAspect="1"/>
          </p:cNvPicPr>
          <p:nvPr/>
        </p:nvPicPr>
        <p:blipFill>
          <a:blip r:embed="rId2"/>
          <a:stretch>
            <a:fillRect/>
          </a:stretch>
        </p:blipFill>
        <p:spPr>
          <a:xfrm>
            <a:off x="4119286" y="1823714"/>
            <a:ext cx="3953427" cy="4639322"/>
          </a:xfrm>
          <a:prstGeom prst="rect">
            <a:avLst/>
          </a:prstGeom>
        </p:spPr>
      </p:pic>
      <p:cxnSp>
        <p:nvCxnSpPr>
          <p:cNvPr id="4" name="Straight Arrow Connector 3">
            <a:extLst>
              <a:ext uri="{FF2B5EF4-FFF2-40B4-BE49-F238E27FC236}">
                <a16:creationId xmlns:a16="http://schemas.microsoft.com/office/drawing/2014/main" id="{D45B11B8-4E83-39DD-0EB7-D055DB41652A}"/>
              </a:ext>
            </a:extLst>
          </p:cNvPr>
          <p:cNvCxnSpPr>
            <a:cxnSpLocks/>
          </p:cNvCxnSpPr>
          <p:nvPr/>
        </p:nvCxnSpPr>
        <p:spPr>
          <a:xfrm flipH="1">
            <a:off x="7934325" y="3067050"/>
            <a:ext cx="76200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99F960BA-91CA-9049-9E73-F07F50C3F10A}"/>
              </a:ext>
            </a:extLst>
          </p:cNvPr>
          <p:cNvCxnSpPr>
            <a:cxnSpLocks/>
          </p:cNvCxnSpPr>
          <p:nvPr/>
        </p:nvCxnSpPr>
        <p:spPr>
          <a:xfrm flipH="1">
            <a:off x="7934325" y="3638550"/>
            <a:ext cx="76200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C36677A1-C39A-26DD-F438-8582F15D9255}"/>
              </a:ext>
            </a:extLst>
          </p:cNvPr>
          <p:cNvSpPr txBox="1"/>
          <p:nvPr/>
        </p:nvSpPr>
        <p:spPr>
          <a:xfrm>
            <a:off x="621236" y="1731317"/>
            <a:ext cx="3112564" cy="1938992"/>
          </a:xfrm>
          <a:prstGeom prst="rect">
            <a:avLst/>
          </a:prstGeom>
          <a:noFill/>
        </p:spPr>
        <p:txBody>
          <a:bodyPr wrap="square" rtlCol="0">
            <a:spAutoFit/>
          </a:bodyPr>
          <a:lstStyle/>
          <a:p>
            <a:r>
              <a:rPr lang="en-US" sz="2400" dirty="0"/>
              <a:t>If you are using </a:t>
            </a:r>
            <a:r>
              <a:rPr lang="en-US" sz="2400" dirty="0" err="1"/>
              <a:t>Matlab</a:t>
            </a:r>
            <a:r>
              <a:rPr lang="en-US" sz="2400" dirty="0"/>
              <a:t> </a:t>
            </a:r>
            <a:r>
              <a:rPr lang="en-US" sz="2400" b="1" dirty="0"/>
              <a:t>online</a:t>
            </a:r>
            <a:r>
              <a:rPr lang="en-US" sz="2400" dirty="0"/>
              <a:t>, make sure you </a:t>
            </a:r>
            <a:r>
              <a:rPr lang="en-US" sz="2400" b="1" dirty="0"/>
              <a:t>deselect</a:t>
            </a:r>
            <a:r>
              <a:rPr lang="en-US" sz="2400" dirty="0"/>
              <a:t> all the measures involving </a:t>
            </a:r>
            <a:r>
              <a:rPr lang="en-US" sz="2400" dirty="0" err="1"/>
              <a:t>Praat</a:t>
            </a:r>
            <a:r>
              <a:rPr lang="en-US" sz="2400" dirty="0"/>
              <a:t>.</a:t>
            </a:r>
          </a:p>
        </p:txBody>
      </p:sp>
      <p:sp>
        <p:nvSpPr>
          <p:cNvPr id="7" name="Title 1">
            <a:extLst>
              <a:ext uri="{FF2B5EF4-FFF2-40B4-BE49-F238E27FC236}">
                <a16:creationId xmlns:a16="http://schemas.microsoft.com/office/drawing/2014/main" id="{2EDE181B-65A7-34B5-5834-496A19A41F2C}"/>
              </a:ext>
            </a:extLst>
          </p:cNvPr>
          <p:cNvSpPr>
            <a:spLocks noGrp="1"/>
          </p:cNvSpPr>
          <p:nvPr>
            <p:ph type="title"/>
          </p:nvPr>
        </p:nvSpPr>
        <p:spPr>
          <a:xfrm>
            <a:off x="838200" y="365125"/>
            <a:ext cx="10515600" cy="1325563"/>
          </a:xfrm>
        </p:spPr>
        <p:txBody>
          <a:bodyPr/>
          <a:lstStyle/>
          <a:p>
            <a:r>
              <a:rPr lang="en-US" dirty="0"/>
              <a:t>Step 2: Parameter estimation</a:t>
            </a:r>
          </a:p>
        </p:txBody>
      </p:sp>
    </p:spTree>
    <p:extLst>
      <p:ext uri="{BB962C8B-B14F-4D97-AF65-F5344CB8AC3E}">
        <p14:creationId xmlns:p14="http://schemas.microsoft.com/office/powerpoint/2010/main" val="109234922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F87C03-3B7F-6FF7-B0BF-5A17BD89CD75}"/>
              </a:ext>
            </a:extLst>
          </p:cNvPr>
          <p:cNvSpPr>
            <a:spLocks noGrp="1"/>
          </p:cNvSpPr>
          <p:nvPr>
            <p:ph type="title"/>
          </p:nvPr>
        </p:nvSpPr>
        <p:spPr>
          <a:xfrm>
            <a:off x="838200" y="365125"/>
            <a:ext cx="10515600" cy="1325563"/>
          </a:xfrm>
        </p:spPr>
        <p:txBody>
          <a:bodyPr/>
          <a:lstStyle/>
          <a:p>
            <a:r>
              <a:rPr lang="en-US" dirty="0"/>
              <a:t>Step 2: Parameter estimation</a:t>
            </a:r>
          </a:p>
        </p:txBody>
      </p:sp>
      <p:pic>
        <p:nvPicPr>
          <p:cNvPr id="8" name="Picture 7">
            <a:extLst>
              <a:ext uri="{FF2B5EF4-FFF2-40B4-BE49-F238E27FC236}">
                <a16:creationId xmlns:a16="http://schemas.microsoft.com/office/drawing/2014/main" id="{0DF6E2D9-2EAA-4FAC-3F4A-5B1F4198A9BB}"/>
              </a:ext>
            </a:extLst>
          </p:cNvPr>
          <p:cNvPicPr>
            <a:picLocks noChangeAspect="1"/>
          </p:cNvPicPr>
          <p:nvPr/>
        </p:nvPicPr>
        <p:blipFill>
          <a:blip r:embed="rId2"/>
          <a:stretch>
            <a:fillRect/>
          </a:stretch>
        </p:blipFill>
        <p:spPr>
          <a:xfrm>
            <a:off x="3352404" y="1580799"/>
            <a:ext cx="5677692" cy="5029902"/>
          </a:xfrm>
          <a:prstGeom prst="rect">
            <a:avLst/>
          </a:prstGeom>
        </p:spPr>
      </p:pic>
      <p:cxnSp>
        <p:nvCxnSpPr>
          <p:cNvPr id="9" name="Straight Arrow Connector 8">
            <a:extLst>
              <a:ext uri="{FF2B5EF4-FFF2-40B4-BE49-F238E27FC236}">
                <a16:creationId xmlns:a16="http://schemas.microsoft.com/office/drawing/2014/main" id="{CC3CDF78-5556-DDA2-D415-BEF85D75FDF4}"/>
              </a:ext>
            </a:extLst>
          </p:cNvPr>
          <p:cNvCxnSpPr>
            <a:cxnSpLocks/>
          </p:cNvCxnSpPr>
          <p:nvPr/>
        </p:nvCxnSpPr>
        <p:spPr>
          <a:xfrm flipH="1">
            <a:off x="8401050" y="6172200"/>
            <a:ext cx="76200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0626479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F87C03-3B7F-6FF7-B0BF-5A17BD89CD75}"/>
              </a:ext>
            </a:extLst>
          </p:cNvPr>
          <p:cNvSpPr>
            <a:spLocks noGrp="1"/>
          </p:cNvSpPr>
          <p:nvPr>
            <p:ph type="title"/>
          </p:nvPr>
        </p:nvSpPr>
        <p:spPr>
          <a:xfrm>
            <a:off x="838200" y="365125"/>
            <a:ext cx="10515600" cy="1325563"/>
          </a:xfrm>
        </p:spPr>
        <p:txBody>
          <a:bodyPr/>
          <a:lstStyle/>
          <a:p>
            <a:r>
              <a:rPr lang="en-US" dirty="0"/>
              <a:t>Step 3: Output to text</a:t>
            </a:r>
          </a:p>
        </p:txBody>
      </p:sp>
      <p:pic>
        <p:nvPicPr>
          <p:cNvPr id="3" name="Picture 2">
            <a:extLst>
              <a:ext uri="{FF2B5EF4-FFF2-40B4-BE49-F238E27FC236}">
                <a16:creationId xmlns:a16="http://schemas.microsoft.com/office/drawing/2014/main" id="{5B302953-96E2-9F29-F799-4FE82469E6CF}"/>
              </a:ext>
            </a:extLst>
          </p:cNvPr>
          <p:cNvPicPr>
            <a:picLocks noChangeAspect="1"/>
          </p:cNvPicPr>
          <p:nvPr/>
        </p:nvPicPr>
        <p:blipFill>
          <a:blip r:embed="rId2"/>
          <a:stretch>
            <a:fillRect/>
          </a:stretch>
        </p:blipFill>
        <p:spPr>
          <a:xfrm>
            <a:off x="2214021" y="1509357"/>
            <a:ext cx="7763958" cy="5096586"/>
          </a:xfrm>
          <a:prstGeom prst="rect">
            <a:avLst/>
          </a:prstGeom>
        </p:spPr>
      </p:pic>
      <p:cxnSp>
        <p:nvCxnSpPr>
          <p:cNvPr id="10" name="Straight Arrow Connector 9">
            <a:extLst>
              <a:ext uri="{FF2B5EF4-FFF2-40B4-BE49-F238E27FC236}">
                <a16:creationId xmlns:a16="http://schemas.microsoft.com/office/drawing/2014/main" id="{A11B2630-59F8-7437-D4FD-C20724C7FD92}"/>
              </a:ext>
            </a:extLst>
          </p:cNvPr>
          <p:cNvCxnSpPr>
            <a:cxnSpLocks/>
          </p:cNvCxnSpPr>
          <p:nvPr/>
        </p:nvCxnSpPr>
        <p:spPr>
          <a:xfrm>
            <a:off x="1585371" y="3717458"/>
            <a:ext cx="125730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4237A6AB-1F65-4B71-0DF7-071077BA5146}"/>
              </a:ext>
            </a:extLst>
          </p:cNvPr>
          <p:cNvSpPr txBox="1"/>
          <p:nvPr/>
        </p:nvSpPr>
        <p:spPr>
          <a:xfrm>
            <a:off x="497411" y="3486625"/>
            <a:ext cx="1028700" cy="461665"/>
          </a:xfrm>
          <a:prstGeom prst="rect">
            <a:avLst/>
          </a:prstGeom>
          <a:noFill/>
        </p:spPr>
        <p:txBody>
          <a:bodyPr wrap="square" rtlCol="0">
            <a:spAutoFit/>
          </a:bodyPr>
          <a:lstStyle/>
          <a:p>
            <a:r>
              <a:rPr lang="en-US" sz="2400" dirty="0"/>
              <a:t>Step 3</a:t>
            </a:r>
          </a:p>
        </p:txBody>
      </p:sp>
    </p:spTree>
    <p:extLst>
      <p:ext uri="{BB962C8B-B14F-4D97-AF65-F5344CB8AC3E}">
        <p14:creationId xmlns:p14="http://schemas.microsoft.com/office/powerpoint/2010/main" val="73020629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CD42D32A-FBBE-DB02-4863-6B0BFA522324}"/>
              </a:ext>
            </a:extLst>
          </p:cNvPr>
          <p:cNvPicPr>
            <a:picLocks noChangeAspect="1"/>
          </p:cNvPicPr>
          <p:nvPr/>
        </p:nvPicPr>
        <p:blipFill>
          <a:blip r:embed="rId2"/>
          <a:stretch>
            <a:fillRect/>
          </a:stretch>
        </p:blipFill>
        <p:spPr>
          <a:xfrm>
            <a:off x="3041170" y="124284"/>
            <a:ext cx="9046055" cy="6609432"/>
          </a:xfrm>
          <a:prstGeom prst="rect">
            <a:avLst/>
          </a:prstGeom>
        </p:spPr>
      </p:pic>
      <p:sp>
        <p:nvSpPr>
          <p:cNvPr id="14" name="TextBox 13">
            <a:extLst>
              <a:ext uri="{FF2B5EF4-FFF2-40B4-BE49-F238E27FC236}">
                <a16:creationId xmlns:a16="http://schemas.microsoft.com/office/drawing/2014/main" id="{270EE0B7-20D3-6E49-8FDE-3E4CDDB8A737}"/>
              </a:ext>
            </a:extLst>
          </p:cNvPr>
          <p:cNvSpPr txBox="1"/>
          <p:nvPr/>
        </p:nvSpPr>
        <p:spPr>
          <a:xfrm>
            <a:off x="333375" y="762000"/>
            <a:ext cx="2171700" cy="3170099"/>
          </a:xfrm>
          <a:prstGeom prst="rect">
            <a:avLst/>
          </a:prstGeom>
          <a:noFill/>
        </p:spPr>
        <p:txBody>
          <a:bodyPr wrap="square" rtlCol="0">
            <a:spAutoFit/>
          </a:bodyPr>
          <a:lstStyle/>
          <a:p>
            <a:r>
              <a:rPr lang="en-US" sz="2000" dirty="0"/>
              <a:t>Parameters to select for today:</a:t>
            </a:r>
          </a:p>
          <a:p>
            <a:endParaRPr lang="en-US" sz="2000" dirty="0"/>
          </a:p>
          <a:p>
            <a:r>
              <a:rPr lang="en-US" sz="2000" dirty="0"/>
              <a:t>H1*</a:t>
            </a:r>
          </a:p>
          <a:p>
            <a:r>
              <a:rPr lang="en-US" sz="2000" dirty="0"/>
              <a:t>H1*-H2*</a:t>
            </a:r>
          </a:p>
          <a:p>
            <a:r>
              <a:rPr lang="en-US" sz="2000" dirty="0"/>
              <a:t>HNR05</a:t>
            </a:r>
          </a:p>
          <a:p>
            <a:r>
              <a:rPr lang="en-US" sz="2000" dirty="0"/>
              <a:t>strF0</a:t>
            </a:r>
          </a:p>
          <a:p>
            <a:r>
              <a:rPr lang="en-US" sz="2000" dirty="0"/>
              <a:t>sF1</a:t>
            </a:r>
          </a:p>
          <a:p>
            <a:r>
              <a:rPr lang="en-US" sz="2000" dirty="0"/>
              <a:t>sF2</a:t>
            </a:r>
          </a:p>
          <a:p>
            <a:r>
              <a:rPr lang="en-US" sz="2000" dirty="0" err="1"/>
              <a:t>SoE</a:t>
            </a:r>
            <a:endParaRPr lang="en-US" sz="2000" dirty="0"/>
          </a:p>
        </p:txBody>
      </p:sp>
      <p:cxnSp>
        <p:nvCxnSpPr>
          <p:cNvPr id="15" name="Straight Arrow Connector 14">
            <a:extLst>
              <a:ext uri="{FF2B5EF4-FFF2-40B4-BE49-F238E27FC236}">
                <a16:creationId xmlns:a16="http://schemas.microsoft.com/office/drawing/2014/main" id="{2B5592A5-8212-472D-B70E-A86D7EE9C26D}"/>
              </a:ext>
            </a:extLst>
          </p:cNvPr>
          <p:cNvCxnSpPr>
            <a:cxnSpLocks/>
          </p:cNvCxnSpPr>
          <p:nvPr/>
        </p:nvCxnSpPr>
        <p:spPr>
          <a:xfrm flipH="1">
            <a:off x="9086850" y="3400425"/>
            <a:ext cx="76200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1974444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F87C03-3B7F-6FF7-B0BF-5A17BD89CD75}"/>
              </a:ext>
            </a:extLst>
          </p:cNvPr>
          <p:cNvSpPr>
            <a:spLocks noGrp="1"/>
          </p:cNvSpPr>
          <p:nvPr>
            <p:ph type="title"/>
          </p:nvPr>
        </p:nvSpPr>
        <p:spPr>
          <a:xfrm>
            <a:off x="838200" y="365125"/>
            <a:ext cx="10515600" cy="1325563"/>
          </a:xfrm>
        </p:spPr>
        <p:txBody>
          <a:bodyPr/>
          <a:lstStyle/>
          <a:p>
            <a:r>
              <a:rPr lang="en-US" dirty="0"/>
              <a:t>Step 4: Visualize the output in Excel</a:t>
            </a:r>
          </a:p>
        </p:txBody>
      </p:sp>
      <p:sp>
        <p:nvSpPr>
          <p:cNvPr id="4" name="Content Placeholder 2">
            <a:extLst>
              <a:ext uri="{FF2B5EF4-FFF2-40B4-BE49-F238E27FC236}">
                <a16:creationId xmlns:a16="http://schemas.microsoft.com/office/drawing/2014/main" id="{8427144D-E7F5-6EA5-7753-2B095A4C24C9}"/>
              </a:ext>
            </a:extLst>
          </p:cNvPr>
          <p:cNvSpPr>
            <a:spLocks noGrp="1"/>
          </p:cNvSpPr>
          <p:nvPr>
            <p:ph idx="1"/>
          </p:nvPr>
        </p:nvSpPr>
        <p:spPr>
          <a:xfrm>
            <a:off x="838200" y="1825625"/>
            <a:ext cx="10515600" cy="4351338"/>
          </a:xfrm>
        </p:spPr>
        <p:txBody>
          <a:bodyPr/>
          <a:lstStyle/>
          <a:p>
            <a:r>
              <a:rPr lang="en-US" dirty="0"/>
              <a:t>Open output.txt in Excel:</a:t>
            </a:r>
          </a:p>
          <a:p>
            <a:pPr lvl="1"/>
            <a:r>
              <a:rPr lang="en-US" dirty="0"/>
              <a:t>Open Excel </a:t>
            </a:r>
            <a:r>
              <a:rPr lang="en-US" dirty="0">
                <a:sym typeface="Wingdings" panose="05000000000000000000" pitchFamily="2" charset="2"/>
              </a:rPr>
              <a:t> </a:t>
            </a:r>
            <a:r>
              <a:rPr lang="und-Latn-001" dirty="0">
                <a:sym typeface="Wingdings" panose="05000000000000000000" pitchFamily="2" charset="2"/>
              </a:rPr>
              <a:t>Data  From Text/CSV</a:t>
            </a:r>
            <a:endParaRPr lang="en-US" dirty="0"/>
          </a:p>
          <a:p>
            <a:endParaRPr lang="en-US" dirty="0"/>
          </a:p>
        </p:txBody>
      </p:sp>
      <p:pic>
        <p:nvPicPr>
          <p:cNvPr id="5" name="Picture 4">
            <a:extLst>
              <a:ext uri="{FF2B5EF4-FFF2-40B4-BE49-F238E27FC236}">
                <a16:creationId xmlns:a16="http://schemas.microsoft.com/office/drawing/2014/main" id="{ECC69533-607C-B3B5-71E9-F997340DF641}"/>
              </a:ext>
            </a:extLst>
          </p:cNvPr>
          <p:cNvPicPr>
            <a:picLocks noChangeAspect="1"/>
          </p:cNvPicPr>
          <p:nvPr/>
        </p:nvPicPr>
        <p:blipFill>
          <a:blip r:embed="rId2"/>
          <a:stretch>
            <a:fillRect/>
          </a:stretch>
        </p:blipFill>
        <p:spPr>
          <a:xfrm>
            <a:off x="708860" y="3034371"/>
            <a:ext cx="10774279" cy="1933845"/>
          </a:xfrm>
          <a:prstGeom prst="rect">
            <a:avLst/>
          </a:prstGeom>
        </p:spPr>
      </p:pic>
    </p:spTree>
    <p:extLst>
      <p:ext uri="{BB962C8B-B14F-4D97-AF65-F5344CB8AC3E}">
        <p14:creationId xmlns:p14="http://schemas.microsoft.com/office/powerpoint/2010/main" val="305733043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82461B7-8024-C825-9E08-2B934EF13462}"/>
              </a:ext>
            </a:extLst>
          </p:cNvPr>
          <p:cNvPicPr>
            <a:picLocks noChangeAspect="1"/>
          </p:cNvPicPr>
          <p:nvPr/>
        </p:nvPicPr>
        <p:blipFill>
          <a:blip r:embed="rId2"/>
          <a:stretch>
            <a:fillRect/>
          </a:stretch>
        </p:blipFill>
        <p:spPr>
          <a:xfrm>
            <a:off x="1508791" y="0"/>
            <a:ext cx="9174418" cy="6858000"/>
          </a:xfrm>
          <a:prstGeom prst="rect">
            <a:avLst/>
          </a:prstGeom>
        </p:spPr>
      </p:pic>
      <p:sp>
        <p:nvSpPr>
          <p:cNvPr id="11" name="Oval 10">
            <a:extLst>
              <a:ext uri="{FF2B5EF4-FFF2-40B4-BE49-F238E27FC236}">
                <a16:creationId xmlns:a16="http://schemas.microsoft.com/office/drawing/2014/main" id="{9693572C-F286-838E-6264-A91BDD178071}"/>
              </a:ext>
            </a:extLst>
          </p:cNvPr>
          <p:cNvSpPr/>
          <p:nvPr/>
        </p:nvSpPr>
        <p:spPr>
          <a:xfrm>
            <a:off x="7591425" y="6315075"/>
            <a:ext cx="1057275" cy="333375"/>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521960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B0F8E3-B53B-2888-4839-958D6999BABD}"/>
              </a:ext>
            </a:extLst>
          </p:cNvPr>
          <p:cNvSpPr>
            <a:spLocks noGrp="1"/>
          </p:cNvSpPr>
          <p:nvPr>
            <p:ph type="title"/>
          </p:nvPr>
        </p:nvSpPr>
        <p:spPr/>
        <p:txBody>
          <a:bodyPr/>
          <a:lstStyle/>
          <a:p>
            <a:r>
              <a:rPr lang="en-US" dirty="0"/>
              <a:t>Output from </a:t>
            </a:r>
            <a:r>
              <a:rPr lang="en-US" dirty="0" err="1"/>
              <a:t>VoiceSauce</a:t>
            </a:r>
            <a:endParaRPr lang="en-US" dirty="0"/>
          </a:p>
        </p:txBody>
      </p:sp>
      <p:sp>
        <p:nvSpPr>
          <p:cNvPr id="5" name="Content Placeholder 4">
            <a:extLst>
              <a:ext uri="{FF2B5EF4-FFF2-40B4-BE49-F238E27FC236}">
                <a16:creationId xmlns:a16="http://schemas.microsoft.com/office/drawing/2014/main" id="{B31BA264-BE80-3D1C-4DDB-F031194C646C}"/>
              </a:ext>
            </a:extLst>
          </p:cNvPr>
          <p:cNvSpPr>
            <a:spLocks noGrp="1"/>
          </p:cNvSpPr>
          <p:nvPr>
            <p:ph idx="1"/>
          </p:nvPr>
        </p:nvSpPr>
        <p:spPr/>
        <p:txBody>
          <a:bodyPr/>
          <a:lstStyle/>
          <a:p>
            <a:r>
              <a:rPr lang="en-US" dirty="0" err="1"/>
              <a:t>VoiceSauce</a:t>
            </a:r>
            <a:r>
              <a:rPr lang="en-US" dirty="0"/>
              <a:t> output one datapoint every 1 millisecond.</a:t>
            </a:r>
          </a:p>
          <a:p>
            <a:r>
              <a:rPr lang="en-US" dirty="0" err="1"/>
              <a:t>VoiceSauce</a:t>
            </a:r>
            <a:r>
              <a:rPr lang="en-US" dirty="0"/>
              <a:t> can also calculate mean</a:t>
            </a:r>
          </a:p>
          <a:p>
            <a:pPr lvl="1"/>
            <a:r>
              <a:rPr lang="en-US" dirty="0"/>
              <a:t>Either the overall mean,</a:t>
            </a:r>
          </a:p>
          <a:p>
            <a:pPr lvl="1"/>
            <a:r>
              <a:rPr lang="en-US" dirty="0"/>
              <a:t>Or you can specify how many intervals you want to divide a sound file into, and calculate the mean of each interval.</a:t>
            </a:r>
          </a:p>
        </p:txBody>
      </p:sp>
    </p:spTree>
    <p:extLst>
      <p:ext uri="{BB962C8B-B14F-4D97-AF65-F5344CB8AC3E}">
        <p14:creationId xmlns:p14="http://schemas.microsoft.com/office/powerpoint/2010/main" val="49549941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F87C03-3B7F-6FF7-B0BF-5A17BD89CD75}"/>
              </a:ext>
            </a:extLst>
          </p:cNvPr>
          <p:cNvSpPr>
            <a:spLocks noGrp="1"/>
          </p:cNvSpPr>
          <p:nvPr>
            <p:ph type="title"/>
          </p:nvPr>
        </p:nvSpPr>
        <p:spPr>
          <a:xfrm>
            <a:off x="838200" y="365125"/>
            <a:ext cx="10515600" cy="1325563"/>
          </a:xfrm>
        </p:spPr>
        <p:txBody>
          <a:bodyPr/>
          <a:lstStyle/>
          <a:p>
            <a:r>
              <a:rPr lang="en-US" dirty="0"/>
              <a:t>Step 4: Visualize the output in Excel</a:t>
            </a:r>
          </a:p>
        </p:txBody>
      </p:sp>
      <p:sp>
        <p:nvSpPr>
          <p:cNvPr id="4" name="Content Placeholder 2">
            <a:extLst>
              <a:ext uri="{FF2B5EF4-FFF2-40B4-BE49-F238E27FC236}">
                <a16:creationId xmlns:a16="http://schemas.microsoft.com/office/drawing/2014/main" id="{8427144D-E7F5-6EA5-7753-2B095A4C24C9}"/>
              </a:ext>
            </a:extLst>
          </p:cNvPr>
          <p:cNvSpPr>
            <a:spLocks noGrp="1"/>
          </p:cNvSpPr>
          <p:nvPr>
            <p:ph idx="1"/>
          </p:nvPr>
        </p:nvSpPr>
        <p:spPr>
          <a:xfrm>
            <a:off x="838200" y="1825625"/>
            <a:ext cx="10515600" cy="4351338"/>
          </a:xfrm>
        </p:spPr>
        <p:txBody>
          <a:bodyPr/>
          <a:lstStyle/>
          <a:p>
            <a:r>
              <a:rPr lang="en-US" dirty="0"/>
              <a:t>Open output.txt in Excel:</a:t>
            </a:r>
          </a:p>
          <a:p>
            <a:pPr lvl="1"/>
            <a:r>
              <a:rPr lang="en-US" dirty="0"/>
              <a:t>Open Excel </a:t>
            </a:r>
            <a:r>
              <a:rPr lang="en-US" dirty="0">
                <a:sym typeface="Wingdings" panose="05000000000000000000" pitchFamily="2" charset="2"/>
              </a:rPr>
              <a:t> </a:t>
            </a:r>
            <a:r>
              <a:rPr lang="und-Latn-001" dirty="0">
                <a:sym typeface="Wingdings" panose="05000000000000000000" pitchFamily="2" charset="2"/>
              </a:rPr>
              <a:t>Data  From Text/CSV;</a:t>
            </a:r>
          </a:p>
          <a:p>
            <a:pPr lvl="1"/>
            <a:r>
              <a:rPr lang="und-Latn-001" dirty="0">
                <a:sym typeface="Wingdings" panose="05000000000000000000" pitchFamily="2" charset="2"/>
              </a:rPr>
              <a:t>Load the data;</a:t>
            </a:r>
          </a:p>
          <a:p>
            <a:pPr lvl="1"/>
            <a:r>
              <a:rPr lang="und-Latn-001" dirty="0">
                <a:sym typeface="Wingdings" panose="05000000000000000000" pitchFamily="2" charset="2"/>
              </a:rPr>
              <a:t>Save the data file as a .xlsx file.</a:t>
            </a:r>
            <a:endParaRPr lang="en-US" dirty="0"/>
          </a:p>
          <a:p>
            <a:endParaRPr lang="en-US" dirty="0"/>
          </a:p>
        </p:txBody>
      </p:sp>
    </p:spTree>
    <p:extLst>
      <p:ext uri="{BB962C8B-B14F-4D97-AF65-F5344CB8AC3E}">
        <p14:creationId xmlns:p14="http://schemas.microsoft.com/office/powerpoint/2010/main" val="67531269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F87C03-3B7F-6FF7-B0BF-5A17BD89CD75}"/>
              </a:ext>
            </a:extLst>
          </p:cNvPr>
          <p:cNvSpPr>
            <a:spLocks noGrp="1"/>
          </p:cNvSpPr>
          <p:nvPr>
            <p:ph type="title"/>
          </p:nvPr>
        </p:nvSpPr>
        <p:spPr>
          <a:xfrm>
            <a:off x="838200" y="365125"/>
            <a:ext cx="10515600" cy="1325563"/>
          </a:xfrm>
        </p:spPr>
        <p:txBody>
          <a:bodyPr/>
          <a:lstStyle/>
          <a:p>
            <a:r>
              <a:rPr lang="en-US" dirty="0"/>
              <a:t>Step 4: Visualize the output in Excel</a:t>
            </a:r>
          </a:p>
        </p:txBody>
      </p:sp>
      <p:sp>
        <p:nvSpPr>
          <p:cNvPr id="4" name="Content Placeholder 2">
            <a:extLst>
              <a:ext uri="{FF2B5EF4-FFF2-40B4-BE49-F238E27FC236}">
                <a16:creationId xmlns:a16="http://schemas.microsoft.com/office/drawing/2014/main" id="{8427144D-E7F5-6EA5-7753-2B095A4C24C9}"/>
              </a:ext>
            </a:extLst>
          </p:cNvPr>
          <p:cNvSpPr>
            <a:spLocks noGrp="1"/>
          </p:cNvSpPr>
          <p:nvPr>
            <p:ph idx="1"/>
          </p:nvPr>
        </p:nvSpPr>
        <p:spPr>
          <a:xfrm>
            <a:off x="838200" y="1825625"/>
            <a:ext cx="10515600" cy="4351338"/>
          </a:xfrm>
        </p:spPr>
        <p:txBody>
          <a:bodyPr/>
          <a:lstStyle/>
          <a:p>
            <a:r>
              <a:rPr lang="en-US" dirty="0"/>
              <a:t>Draw boxplots:</a:t>
            </a:r>
          </a:p>
          <a:p>
            <a:pPr lvl="1"/>
            <a:r>
              <a:rPr lang="en-US" dirty="0"/>
              <a:t>Boxplots present the median, first and third quantile, and the minimum and maximum of the data.</a:t>
            </a:r>
          </a:p>
        </p:txBody>
      </p:sp>
      <p:pic>
        <p:nvPicPr>
          <p:cNvPr id="5" name="Picture 4" descr="Diagram&#10;&#10;Description automatically generated">
            <a:extLst>
              <a:ext uri="{FF2B5EF4-FFF2-40B4-BE49-F238E27FC236}">
                <a16:creationId xmlns:a16="http://schemas.microsoft.com/office/drawing/2014/main" id="{BDA9A732-F7AA-2CF8-2110-2A1E5D267E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19487" y="3118175"/>
            <a:ext cx="5153025" cy="2829869"/>
          </a:xfrm>
          <a:prstGeom prst="rect">
            <a:avLst/>
          </a:prstGeom>
        </p:spPr>
      </p:pic>
      <p:sp>
        <p:nvSpPr>
          <p:cNvPr id="6" name="TextBox 5">
            <a:extLst>
              <a:ext uri="{FF2B5EF4-FFF2-40B4-BE49-F238E27FC236}">
                <a16:creationId xmlns:a16="http://schemas.microsoft.com/office/drawing/2014/main" id="{187123F8-1294-7C10-F713-B55DF83026AB}"/>
              </a:ext>
            </a:extLst>
          </p:cNvPr>
          <p:cNvSpPr txBox="1"/>
          <p:nvPr/>
        </p:nvSpPr>
        <p:spPr>
          <a:xfrm>
            <a:off x="1533525" y="6106757"/>
            <a:ext cx="6705600" cy="369332"/>
          </a:xfrm>
          <a:prstGeom prst="rect">
            <a:avLst/>
          </a:prstGeom>
          <a:noFill/>
        </p:spPr>
        <p:txBody>
          <a:bodyPr wrap="square" rtlCol="0">
            <a:spAutoFit/>
          </a:bodyPr>
          <a:lstStyle/>
          <a:p>
            <a:r>
              <a:rPr lang="en-US" dirty="0"/>
              <a:t>Picture from https://www.simplypsychology.org/boxplots.html</a:t>
            </a:r>
          </a:p>
        </p:txBody>
      </p:sp>
    </p:spTree>
    <p:extLst>
      <p:ext uri="{BB962C8B-B14F-4D97-AF65-F5344CB8AC3E}">
        <p14:creationId xmlns:p14="http://schemas.microsoft.com/office/powerpoint/2010/main" val="344244933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F87C03-3B7F-6FF7-B0BF-5A17BD89CD75}"/>
              </a:ext>
            </a:extLst>
          </p:cNvPr>
          <p:cNvSpPr>
            <a:spLocks noGrp="1"/>
          </p:cNvSpPr>
          <p:nvPr>
            <p:ph type="title"/>
          </p:nvPr>
        </p:nvSpPr>
        <p:spPr>
          <a:xfrm>
            <a:off x="838200" y="365125"/>
            <a:ext cx="10515600" cy="1325563"/>
          </a:xfrm>
        </p:spPr>
        <p:txBody>
          <a:bodyPr/>
          <a:lstStyle/>
          <a:p>
            <a:r>
              <a:rPr lang="en-US" dirty="0"/>
              <a:t>Step 4: Visualize the output in Excel</a:t>
            </a:r>
          </a:p>
        </p:txBody>
      </p:sp>
      <p:sp>
        <p:nvSpPr>
          <p:cNvPr id="4" name="Content Placeholder 2">
            <a:extLst>
              <a:ext uri="{FF2B5EF4-FFF2-40B4-BE49-F238E27FC236}">
                <a16:creationId xmlns:a16="http://schemas.microsoft.com/office/drawing/2014/main" id="{8427144D-E7F5-6EA5-7753-2B095A4C24C9}"/>
              </a:ext>
            </a:extLst>
          </p:cNvPr>
          <p:cNvSpPr>
            <a:spLocks noGrp="1"/>
          </p:cNvSpPr>
          <p:nvPr>
            <p:ph idx="1"/>
          </p:nvPr>
        </p:nvSpPr>
        <p:spPr>
          <a:xfrm>
            <a:off x="838200" y="1825625"/>
            <a:ext cx="10515600" cy="4351338"/>
          </a:xfrm>
        </p:spPr>
        <p:txBody>
          <a:bodyPr/>
          <a:lstStyle/>
          <a:p>
            <a:r>
              <a:rPr lang="en-US" dirty="0"/>
              <a:t>Draw boxplots: H1-H2 distribution of modal vs. glottalized phonation</a:t>
            </a:r>
          </a:p>
          <a:p>
            <a:pPr lvl="1"/>
            <a:r>
              <a:rPr lang="en-US" dirty="0"/>
              <a:t>Select the column of “phonation”; Press “ctrl” on the keyboard, and Select the column of “H1H2c_mean”</a:t>
            </a:r>
          </a:p>
          <a:p>
            <a:endParaRPr lang="en-US" dirty="0"/>
          </a:p>
        </p:txBody>
      </p:sp>
      <p:pic>
        <p:nvPicPr>
          <p:cNvPr id="7" name="Picture 6">
            <a:extLst>
              <a:ext uri="{FF2B5EF4-FFF2-40B4-BE49-F238E27FC236}">
                <a16:creationId xmlns:a16="http://schemas.microsoft.com/office/drawing/2014/main" id="{9E163E6F-DCD2-1C21-AD96-6DCA26AA80A2}"/>
              </a:ext>
            </a:extLst>
          </p:cNvPr>
          <p:cNvPicPr>
            <a:picLocks noChangeAspect="1"/>
          </p:cNvPicPr>
          <p:nvPr/>
        </p:nvPicPr>
        <p:blipFill rotWithShape="1">
          <a:blip r:embed="rId2"/>
          <a:srcRect b="29434"/>
          <a:stretch/>
        </p:blipFill>
        <p:spPr>
          <a:xfrm>
            <a:off x="457200" y="3104846"/>
            <a:ext cx="11612596" cy="3072117"/>
          </a:xfrm>
          <a:prstGeom prst="rect">
            <a:avLst/>
          </a:prstGeom>
        </p:spPr>
      </p:pic>
    </p:spTree>
    <p:extLst>
      <p:ext uri="{BB962C8B-B14F-4D97-AF65-F5344CB8AC3E}">
        <p14:creationId xmlns:p14="http://schemas.microsoft.com/office/powerpoint/2010/main" val="217399960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F87C03-3B7F-6FF7-B0BF-5A17BD89CD75}"/>
              </a:ext>
            </a:extLst>
          </p:cNvPr>
          <p:cNvSpPr>
            <a:spLocks noGrp="1"/>
          </p:cNvSpPr>
          <p:nvPr>
            <p:ph type="title"/>
          </p:nvPr>
        </p:nvSpPr>
        <p:spPr>
          <a:xfrm>
            <a:off x="838200" y="365125"/>
            <a:ext cx="10515600" cy="1325563"/>
          </a:xfrm>
        </p:spPr>
        <p:txBody>
          <a:bodyPr/>
          <a:lstStyle/>
          <a:p>
            <a:r>
              <a:rPr lang="en-US" dirty="0"/>
              <a:t>Step 4: Visualize the output in Excel</a:t>
            </a:r>
          </a:p>
        </p:txBody>
      </p:sp>
      <p:sp>
        <p:nvSpPr>
          <p:cNvPr id="4" name="Content Placeholder 2">
            <a:extLst>
              <a:ext uri="{FF2B5EF4-FFF2-40B4-BE49-F238E27FC236}">
                <a16:creationId xmlns:a16="http://schemas.microsoft.com/office/drawing/2014/main" id="{8427144D-E7F5-6EA5-7753-2B095A4C24C9}"/>
              </a:ext>
            </a:extLst>
          </p:cNvPr>
          <p:cNvSpPr>
            <a:spLocks noGrp="1"/>
          </p:cNvSpPr>
          <p:nvPr>
            <p:ph idx="1"/>
          </p:nvPr>
        </p:nvSpPr>
        <p:spPr>
          <a:xfrm>
            <a:off x="838200" y="1825625"/>
            <a:ext cx="10515600" cy="4351338"/>
          </a:xfrm>
        </p:spPr>
        <p:txBody>
          <a:bodyPr/>
          <a:lstStyle/>
          <a:p>
            <a:r>
              <a:rPr lang="en-US" dirty="0"/>
              <a:t>Draw boxplots: HNR distribution of modal vs. glottalized phonation</a:t>
            </a:r>
          </a:p>
          <a:p>
            <a:pPr lvl="1"/>
            <a:r>
              <a:rPr lang="en-US" dirty="0"/>
              <a:t>Select the column of “phonation”; Press “ctrl” on the keyboard, and Select the column of “HNR05_mean”</a:t>
            </a:r>
          </a:p>
          <a:p>
            <a:pPr lvl="1"/>
            <a:r>
              <a:rPr lang="en-US" dirty="0"/>
              <a:t>Go to Insert </a:t>
            </a:r>
            <a:r>
              <a:rPr lang="en-US" dirty="0">
                <a:sym typeface="Wingdings" panose="05000000000000000000" pitchFamily="2" charset="2"/>
              </a:rPr>
              <a:t> Charts  All charts  Box &amp; Whisker  Press “OK”</a:t>
            </a:r>
          </a:p>
          <a:p>
            <a:pPr lvl="1"/>
            <a:endParaRPr lang="en-US" dirty="0"/>
          </a:p>
          <a:p>
            <a:endParaRPr lang="en-US" dirty="0"/>
          </a:p>
        </p:txBody>
      </p:sp>
      <p:pic>
        <p:nvPicPr>
          <p:cNvPr id="6" name="Picture 5">
            <a:extLst>
              <a:ext uri="{FF2B5EF4-FFF2-40B4-BE49-F238E27FC236}">
                <a16:creationId xmlns:a16="http://schemas.microsoft.com/office/drawing/2014/main" id="{3C31F740-6D05-CEBF-6DAC-13DA4CD0AC63}"/>
              </a:ext>
            </a:extLst>
          </p:cNvPr>
          <p:cNvPicPr>
            <a:picLocks noChangeAspect="1"/>
          </p:cNvPicPr>
          <p:nvPr/>
        </p:nvPicPr>
        <p:blipFill>
          <a:blip r:embed="rId2"/>
          <a:stretch>
            <a:fillRect/>
          </a:stretch>
        </p:blipFill>
        <p:spPr>
          <a:xfrm>
            <a:off x="931996" y="3605083"/>
            <a:ext cx="10421804" cy="1857634"/>
          </a:xfrm>
          <a:prstGeom prst="rect">
            <a:avLst/>
          </a:prstGeom>
        </p:spPr>
      </p:pic>
      <p:sp>
        <p:nvSpPr>
          <p:cNvPr id="7" name="Oval 6">
            <a:extLst>
              <a:ext uri="{FF2B5EF4-FFF2-40B4-BE49-F238E27FC236}">
                <a16:creationId xmlns:a16="http://schemas.microsoft.com/office/drawing/2014/main" id="{85099D8F-A5B8-2C33-8252-C6AE758BB8B9}"/>
              </a:ext>
            </a:extLst>
          </p:cNvPr>
          <p:cNvSpPr/>
          <p:nvPr/>
        </p:nvSpPr>
        <p:spPr>
          <a:xfrm>
            <a:off x="2466975" y="3429000"/>
            <a:ext cx="1133475" cy="628650"/>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55AB13C7-0961-40C7-D449-612E0EB8828B}"/>
              </a:ext>
            </a:extLst>
          </p:cNvPr>
          <p:cNvSpPr/>
          <p:nvPr/>
        </p:nvSpPr>
        <p:spPr>
          <a:xfrm>
            <a:off x="10693266" y="4980116"/>
            <a:ext cx="1133475" cy="628650"/>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2223594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A6E9A164-8B99-16B9-5C51-A759D0410763}"/>
              </a:ext>
            </a:extLst>
          </p:cNvPr>
          <p:cNvPicPr>
            <a:picLocks noChangeAspect="1"/>
          </p:cNvPicPr>
          <p:nvPr/>
        </p:nvPicPr>
        <p:blipFill>
          <a:blip r:embed="rId2"/>
          <a:stretch>
            <a:fillRect/>
          </a:stretch>
        </p:blipFill>
        <p:spPr>
          <a:xfrm>
            <a:off x="2467103" y="0"/>
            <a:ext cx="7257794" cy="6858000"/>
          </a:xfrm>
          <a:prstGeom prst="rect">
            <a:avLst/>
          </a:prstGeom>
        </p:spPr>
      </p:pic>
      <p:sp>
        <p:nvSpPr>
          <p:cNvPr id="9" name="Oval 8">
            <a:extLst>
              <a:ext uri="{FF2B5EF4-FFF2-40B4-BE49-F238E27FC236}">
                <a16:creationId xmlns:a16="http://schemas.microsoft.com/office/drawing/2014/main" id="{11C73FC0-35F9-DC62-0DAE-4ADBF4C85C26}"/>
              </a:ext>
            </a:extLst>
          </p:cNvPr>
          <p:cNvSpPr/>
          <p:nvPr/>
        </p:nvSpPr>
        <p:spPr>
          <a:xfrm>
            <a:off x="3609975" y="192088"/>
            <a:ext cx="1133475" cy="628650"/>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4B2F28EC-0186-2EDB-ABAF-1C0D59F00C6F}"/>
              </a:ext>
            </a:extLst>
          </p:cNvPr>
          <p:cNvSpPr/>
          <p:nvPr/>
        </p:nvSpPr>
        <p:spPr>
          <a:xfrm>
            <a:off x="7715250" y="6256338"/>
            <a:ext cx="1133475" cy="628650"/>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786210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F87C03-3B7F-6FF7-B0BF-5A17BD89CD75}"/>
              </a:ext>
            </a:extLst>
          </p:cNvPr>
          <p:cNvSpPr>
            <a:spLocks noGrp="1"/>
          </p:cNvSpPr>
          <p:nvPr>
            <p:ph type="title"/>
          </p:nvPr>
        </p:nvSpPr>
        <p:spPr>
          <a:xfrm>
            <a:off x="838200" y="365125"/>
            <a:ext cx="10515600" cy="1325563"/>
          </a:xfrm>
        </p:spPr>
        <p:txBody>
          <a:bodyPr/>
          <a:lstStyle/>
          <a:p>
            <a:r>
              <a:rPr lang="en-US" dirty="0"/>
              <a:t>Step 4: Visualize the output in Excel</a:t>
            </a:r>
          </a:p>
        </p:txBody>
      </p:sp>
      <p:sp>
        <p:nvSpPr>
          <p:cNvPr id="4" name="Content Placeholder 2">
            <a:extLst>
              <a:ext uri="{FF2B5EF4-FFF2-40B4-BE49-F238E27FC236}">
                <a16:creationId xmlns:a16="http://schemas.microsoft.com/office/drawing/2014/main" id="{8427144D-E7F5-6EA5-7753-2B095A4C24C9}"/>
              </a:ext>
            </a:extLst>
          </p:cNvPr>
          <p:cNvSpPr>
            <a:spLocks noGrp="1"/>
          </p:cNvSpPr>
          <p:nvPr>
            <p:ph idx="1"/>
          </p:nvPr>
        </p:nvSpPr>
        <p:spPr>
          <a:xfrm>
            <a:off x="838200" y="1825625"/>
            <a:ext cx="10515600" cy="4351338"/>
          </a:xfrm>
        </p:spPr>
        <p:txBody>
          <a:bodyPr/>
          <a:lstStyle/>
          <a:p>
            <a:r>
              <a:rPr lang="en-US" dirty="0"/>
              <a:t>Draw boxplots: HNR distribution of modal vs. glottalized phonation</a:t>
            </a:r>
          </a:p>
        </p:txBody>
      </p:sp>
      <p:cxnSp>
        <p:nvCxnSpPr>
          <p:cNvPr id="8" name="Straight Arrow Connector 7">
            <a:extLst>
              <a:ext uri="{FF2B5EF4-FFF2-40B4-BE49-F238E27FC236}">
                <a16:creationId xmlns:a16="http://schemas.microsoft.com/office/drawing/2014/main" id="{CC474A41-0BA0-176F-6DB9-0AEF0B6A213A}"/>
              </a:ext>
            </a:extLst>
          </p:cNvPr>
          <p:cNvCxnSpPr/>
          <p:nvPr/>
        </p:nvCxnSpPr>
        <p:spPr>
          <a:xfrm>
            <a:off x="2828925" y="2657475"/>
            <a:ext cx="0" cy="244792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B7CC65D2-0BB7-EEF5-17D1-D23ECD6E3721}"/>
              </a:ext>
            </a:extLst>
          </p:cNvPr>
          <p:cNvSpPr txBox="1"/>
          <p:nvPr/>
        </p:nvSpPr>
        <p:spPr>
          <a:xfrm>
            <a:off x="2043907" y="5238194"/>
            <a:ext cx="2009775" cy="369332"/>
          </a:xfrm>
          <a:prstGeom prst="rect">
            <a:avLst/>
          </a:prstGeom>
          <a:noFill/>
        </p:spPr>
        <p:txBody>
          <a:bodyPr wrap="square" rtlCol="0">
            <a:spAutoFit/>
          </a:bodyPr>
          <a:lstStyle/>
          <a:p>
            <a:r>
              <a:rPr lang="en-US" dirty="0">
                <a:solidFill>
                  <a:srgbClr val="FF0000"/>
                </a:solidFill>
              </a:rPr>
              <a:t>More glottalized</a:t>
            </a:r>
          </a:p>
        </p:txBody>
      </p:sp>
      <p:sp>
        <p:nvSpPr>
          <p:cNvPr id="10" name="TextBox 9">
            <a:extLst>
              <a:ext uri="{FF2B5EF4-FFF2-40B4-BE49-F238E27FC236}">
                <a16:creationId xmlns:a16="http://schemas.microsoft.com/office/drawing/2014/main" id="{C8795220-CD7B-BBF3-8D36-25EBA437265C}"/>
              </a:ext>
            </a:extLst>
          </p:cNvPr>
          <p:cNvSpPr txBox="1"/>
          <p:nvPr/>
        </p:nvSpPr>
        <p:spPr>
          <a:xfrm>
            <a:off x="590550" y="5700157"/>
            <a:ext cx="11439525" cy="830997"/>
          </a:xfrm>
          <a:prstGeom prst="rect">
            <a:avLst/>
          </a:prstGeom>
          <a:noFill/>
        </p:spPr>
        <p:txBody>
          <a:bodyPr wrap="square" rtlCol="0">
            <a:spAutoFit/>
          </a:bodyPr>
          <a:lstStyle/>
          <a:p>
            <a:r>
              <a:rPr lang="en-US" sz="2400" dirty="0"/>
              <a:t>We see that vowels surrounding glottal stops have </a:t>
            </a:r>
            <a:r>
              <a:rPr lang="en-US" sz="2400" dirty="0">
                <a:solidFill>
                  <a:srgbClr val="FF0000"/>
                </a:solidFill>
              </a:rPr>
              <a:t>lower</a:t>
            </a:r>
            <a:r>
              <a:rPr lang="en-US" sz="2400" dirty="0"/>
              <a:t> </a:t>
            </a:r>
            <a:r>
              <a:rPr lang="en-US" sz="2400" dirty="0">
                <a:solidFill>
                  <a:srgbClr val="FF0000"/>
                </a:solidFill>
              </a:rPr>
              <a:t>HNR</a:t>
            </a:r>
            <a:r>
              <a:rPr lang="en-US" sz="2400" dirty="0"/>
              <a:t> than vowels that do not. </a:t>
            </a:r>
            <a:endParaRPr lang="und-Latn-001" sz="2400" dirty="0"/>
          </a:p>
          <a:p>
            <a:r>
              <a:rPr lang="en-US" sz="2400" dirty="0"/>
              <a:t>This indicates that vowels in V</a:t>
            </a:r>
            <a:r>
              <a:rPr lang="und-Latn-001" sz="2400" dirty="0"/>
              <a:t>ʔV words are </a:t>
            </a:r>
            <a:r>
              <a:rPr lang="und-Latn-001" sz="2400" dirty="0">
                <a:solidFill>
                  <a:srgbClr val="FF0000"/>
                </a:solidFill>
              </a:rPr>
              <a:t>more glottalized </a:t>
            </a:r>
            <a:r>
              <a:rPr lang="und-Latn-001" sz="2400" dirty="0"/>
              <a:t>than vowels in V or VV words.</a:t>
            </a:r>
            <a:endParaRPr lang="en-US" sz="2400" dirty="0"/>
          </a:p>
        </p:txBody>
      </p:sp>
      <p:pic>
        <p:nvPicPr>
          <p:cNvPr id="13" name="Picture 12" descr="Chart, box and whisker chart&#10;&#10;Description automatically generated">
            <a:extLst>
              <a:ext uri="{FF2B5EF4-FFF2-40B4-BE49-F238E27FC236}">
                <a16:creationId xmlns:a16="http://schemas.microsoft.com/office/drawing/2014/main" id="{2FC78660-2C22-F407-5EA0-7F5AF5A94A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07264" y="2492196"/>
            <a:ext cx="5406096" cy="2745998"/>
          </a:xfrm>
          <a:prstGeom prst="rect">
            <a:avLst/>
          </a:prstGeom>
        </p:spPr>
      </p:pic>
    </p:spTree>
    <p:extLst>
      <p:ext uri="{BB962C8B-B14F-4D97-AF65-F5344CB8AC3E}">
        <p14:creationId xmlns:p14="http://schemas.microsoft.com/office/powerpoint/2010/main" val="340478642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F87C03-3B7F-6FF7-B0BF-5A17BD89CD75}"/>
              </a:ext>
            </a:extLst>
          </p:cNvPr>
          <p:cNvSpPr>
            <a:spLocks noGrp="1"/>
          </p:cNvSpPr>
          <p:nvPr>
            <p:ph type="title"/>
          </p:nvPr>
        </p:nvSpPr>
        <p:spPr>
          <a:xfrm>
            <a:off x="838200" y="365125"/>
            <a:ext cx="10515600" cy="1325563"/>
          </a:xfrm>
        </p:spPr>
        <p:txBody>
          <a:bodyPr/>
          <a:lstStyle/>
          <a:p>
            <a:r>
              <a:rPr lang="en-US" dirty="0"/>
              <a:t>Step 4: Visualize the output in Excel</a:t>
            </a:r>
          </a:p>
        </p:txBody>
      </p:sp>
      <p:sp>
        <p:nvSpPr>
          <p:cNvPr id="4" name="Content Placeholder 2">
            <a:extLst>
              <a:ext uri="{FF2B5EF4-FFF2-40B4-BE49-F238E27FC236}">
                <a16:creationId xmlns:a16="http://schemas.microsoft.com/office/drawing/2014/main" id="{8427144D-E7F5-6EA5-7753-2B095A4C24C9}"/>
              </a:ext>
            </a:extLst>
          </p:cNvPr>
          <p:cNvSpPr>
            <a:spLocks noGrp="1"/>
          </p:cNvSpPr>
          <p:nvPr>
            <p:ph idx="1"/>
          </p:nvPr>
        </p:nvSpPr>
        <p:spPr>
          <a:xfrm>
            <a:off x="838200" y="1825625"/>
            <a:ext cx="10515600" cy="4351338"/>
          </a:xfrm>
        </p:spPr>
        <p:txBody>
          <a:bodyPr/>
          <a:lstStyle/>
          <a:p>
            <a:r>
              <a:rPr lang="en-US" dirty="0"/>
              <a:t>Draw boxplots: HNR distribution of modal vs. glottalized phonation</a:t>
            </a:r>
          </a:p>
          <a:p>
            <a:pPr lvl="1"/>
            <a:r>
              <a:rPr lang="en-US" dirty="0"/>
              <a:t>You can filter the data and see how the plot changes.</a:t>
            </a:r>
          </a:p>
          <a:p>
            <a:pPr lvl="2"/>
            <a:r>
              <a:rPr lang="en-US" dirty="0"/>
              <a:t>Filter the “position” column by only selecting “1”</a:t>
            </a:r>
          </a:p>
          <a:p>
            <a:pPr lvl="2"/>
            <a:r>
              <a:rPr lang="en-US" dirty="0"/>
              <a:t>Then filter the “position” column by only selecting “2”</a:t>
            </a:r>
          </a:p>
        </p:txBody>
      </p:sp>
      <p:cxnSp>
        <p:nvCxnSpPr>
          <p:cNvPr id="8" name="Straight Arrow Connector 7">
            <a:extLst>
              <a:ext uri="{FF2B5EF4-FFF2-40B4-BE49-F238E27FC236}">
                <a16:creationId xmlns:a16="http://schemas.microsoft.com/office/drawing/2014/main" id="{CC474A41-0BA0-176F-6DB9-0AEF0B6A213A}"/>
              </a:ext>
            </a:extLst>
          </p:cNvPr>
          <p:cNvCxnSpPr/>
          <p:nvPr/>
        </p:nvCxnSpPr>
        <p:spPr>
          <a:xfrm>
            <a:off x="1038225" y="3542824"/>
            <a:ext cx="0" cy="244792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B7CC65D2-0BB7-EEF5-17D1-D23ECD6E3721}"/>
              </a:ext>
            </a:extLst>
          </p:cNvPr>
          <p:cNvSpPr txBox="1"/>
          <p:nvPr/>
        </p:nvSpPr>
        <p:spPr>
          <a:xfrm>
            <a:off x="253207" y="6123543"/>
            <a:ext cx="2009775" cy="369332"/>
          </a:xfrm>
          <a:prstGeom prst="rect">
            <a:avLst/>
          </a:prstGeom>
          <a:noFill/>
        </p:spPr>
        <p:txBody>
          <a:bodyPr wrap="square" rtlCol="0">
            <a:spAutoFit/>
          </a:bodyPr>
          <a:lstStyle/>
          <a:p>
            <a:r>
              <a:rPr lang="en-US" dirty="0">
                <a:solidFill>
                  <a:srgbClr val="FF0000"/>
                </a:solidFill>
              </a:rPr>
              <a:t>More glottalized</a:t>
            </a:r>
          </a:p>
        </p:txBody>
      </p:sp>
      <p:sp>
        <p:nvSpPr>
          <p:cNvPr id="11" name="TextBox 10">
            <a:extLst>
              <a:ext uri="{FF2B5EF4-FFF2-40B4-BE49-F238E27FC236}">
                <a16:creationId xmlns:a16="http://schemas.microsoft.com/office/drawing/2014/main" id="{91D51819-A9B1-8943-F356-2F0ACB1670A0}"/>
              </a:ext>
            </a:extLst>
          </p:cNvPr>
          <p:cNvSpPr txBox="1"/>
          <p:nvPr/>
        </p:nvSpPr>
        <p:spPr>
          <a:xfrm>
            <a:off x="1495425" y="3429000"/>
            <a:ext cx="1733547" cy="369332"/>
          </a:xfrm>
          <a:prstGeom prst="rect">
            <a:avLst/>
          </a:prstGeom>
          <a:noFill/>
        </p:spPr>
        <p:txBody>
          <a:bodyPr wrap="square" rtlCol="0">
            <a:spAutoFit/>
          </a:bodyPr>
          <a:lstStyle/>
          <a:p>
            <a:r>
              <a:rPr lang="en-US" dirty="0"/>
              <a:t>Position 1</a:t>
            </a:r>
          </a:p>
        </p:txBody>
      </p:sp>
      <p:sp>
        <p:nvSpPr>
          <p:cNvPr id="12" name="TextBox 11">
            <a:extLst>
              <a:ext uri="{FF2B5EF4-FFF2-40B4-BE49-F238E27FC236}">
                <a16:creationId xmlns:a16="http://schemas.microsoft.com/office/drawing/2014/main" id="{3501B176-14D2-7DA2-01C1-6D9C21C147CE}"/>
              </a:ext>
            </a:extLst>
          </p:cNvPr>
          <p:cNvSpPr txBox="1"/>
          <p:nvPr/>
        </p:nvSpPr>
        <p:spPr>
          <a:xfrm>
            <a:off x="7428314" y="3452336"/>
            <a:ext cx="1733547" cy="369332"/>
          </a:xfrm>
          <a:prstGeom prst="rect">
            <a:avLst/>
          </a:prstGeom>
          <a:noFill/>
        </p:spPr>
        <p:txBody>
          <a:bodyPr wrap="square" rtlCol="0">
            <a:spAutoFit/>
          </a:bodyPr>
          <a:lstStyle/>
          <a:p>
            <a:r>
              <a:rPr lang="en-US" dirty="0"/>
              <a:t>Position 2</a:t>
            </a:r>
          </a:p>
        </p:txBody>
      </p:sp>
      <p:pic>
        <p:nvPicPr>
          <p:cNvPr id="14" name="Picture 13" descr="Chart, box and whisker chart&#10;&#10;Description automatically generated">
            <a:extLst>
              <a:ext uri="{FF2B5EF4-FFF2-40B4-BE49-F238E27FC236}">
                <a16:creationId xmlns:a16="http://schemas.microsoft.com/office/drawing/2014/main" id="{2F775531-9477-C39F-F50C-3C9DAA925A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58095" y="3746878"/>
            <a:ext cx="4114800" cy="2090091"/>
          </a:xfrm>
          <a:prstGeom prst="rect">
            <a:avLst/>
          </a:prstGeom>
        </p:spPr>
      </p:pic>
      <p:pic>
        <p:nvPicPr>
          <p:cNvPr id="16" name="Picture 15" descr="Chart, box and whisker chart&#10;&#10;Description automatically generated">
            <a:extLst>
              <a:ext uri="{FF2B5EF4-FFF2-40B4-BE49-F238E27FC236}">
                <a16:creationId xmlns:a16="http://schemas.microsoft.com/office/drawing/2014/main" id="{19C1E69F-DA58-4493-9098-364C480855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19105" y="3746878"/>
            <a:ext cx="4114800" cy="2090091"/>
          </a:xfrm>
          <a:prstGeom prst="rect">
            <a:avLst/>
          </a:prstGeom>
        </p:spPr>
      </p:pic>
    </p:spTree>
    <p:extLst>
      <p:ext uri="{BB962C8B-B14F-4D97-AF65-F5344CB8AC3E}">
        <p14:creationId xmlns:p14="http://schemas.microsoft.com/office/powerpoint/2010/main" val="390098486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F87C03-3B7F-6FF7-B0BF-5A17BD89CD75}"/>
              </a:ext>
            </a:extLst>
          </p:cNvPr>
          <p:cNvSpPr>
            <a:spLocks noGrp="1"/>
          </p:cNvSpPr>
          <p:nvPr>
            <p:ph type="title"/>
          </p:nvPr>
        </p:nvSpPr>
        <p:spPr>
          <a:xfrm>
            <a:off x="838200" y="365125"/>
            <a:ext cx="10515600" cy="1325563"/>
          </a:xfrm>
        </p:spPr>
        <p:txBody>
          <a:bodyPr/>
          <a:lstStyle/>
          <a:p>
            <a:r>
              <a:rPr lang="en-US" dirty="0"/>
              <a:t>Step 4: Visualize the output in Excel</a:t>
            </a:r>
          </a:p>
        </p:txBody>
      </p:sp>
      <p:sp>
        <p:nvSpPr>
          <p:cNvPr id="4" name="Content Placeholder 2">
            <a:extLst>
              <a:ext uri="{FF2B5EF4-FFF2-40B4-BE49-F238E27FC236}">
                <a16:creationId xmlns:a16="http://schemas.microsoft.com/office/drawing/2014/main" id="{8427144D-E7F5-6EA5-7753-2B095A4C24C9}"/>
              </a:ext>
            </a:extLst>
          </p:cNvPr>
          <p:cNvSpPr>
            <a:spLocks noGrp="1"/>
          </p:cNvSpPr>
          <p:nvPr>
            <p:ph idx="1"/>
          </p:nvPr>
        </p:nvSpPr>
        <p:spPr>
          <a:xfrm>
            <a:off x="838200" y="1825625"/>
            <a:ext cx="10515600" cy="4351338"/>
          </a:xfrm>
        </p:spPr>
        <p:txBody>
          <a:bodyPr/>
          <a:lstStyle/>
          <a:p>
            <a:r>
              <a:rPr lang="und-Latn-001" dirty="0"/>
              <a:t>Let’s try more graphsǃ</a:t>
            </a:r>
          </a:p>
          <a:p>
            <a:pPr lvl="1"/>
            <a:r>
              <a:rPr lang="und-Latn-001" dirty="0"/>
              <a:t>Draw boxplot</a:t>
            </a:r>
            <a:r>
              <a:rPr lang="en-US" dirty="0"/>
              <a:t>s</a:t>
            </a:r>
            <a:r>
              <a:rPr lang="und-Latn-001" dirty="0"/>
              <a:t> for </a:t>
            </a:r>
            <a:r>
              <a:rPr lang="und-Latn-001" dirty="0">
                <a:solidFill>
                  <a:srgbClr val="FF0000"/>
                </a:solidFill>
              </a:rPr>
              <a:t>H1H2</a:t>
            </a:r>
            <a:r>
              <a:rPr lang="en-US" dirty="0" err="1">
                <a:solidFill>
                  <a:srgbClr val="FF0000"/>
                </a:solidFill>
              </a:rPr>
              <a:t>c_mean</a:t>
            </a:r>
            <a:r>
              <a:rPr lang="en-US" dirty="0"/>
              <a:t> (H1—H2), </a:t>
            </a:r>
            <a:r>
              <a:rPr lang="en-US" dirty="0" err="1">
                <a:solidFill>
                  <a:srgbClr val="FF0000"/>
                </a:solidFill>
              </a:rPr>
              <a:t>soe_mean</a:t>
            </a:r>
            <a:r>
              <a:rPr lang="en-US" dirty="0">
                <a:solidFill>
                  <a:srgbClr val="FF0000"/>
                </a:solidFill>
              </a:rPr>
              <a:t> </a:t>
            </a:r>
            <a:r>
              <a:rPr lang="en-US" dirty="0"/>
              <a:t>(Strength of Excitation), </a:t>
            </a:r>
            <a:r>
              <a:rPr lang="en-US" dirty="0">
                <a:solidFill>
                  <a:srgbClr val="FF0000"/>
                </a:solidFill>
              </a:rPr>
              <a:t>strF0</a:t>
            </a:r>
            <a:r>
              <a:rPr lang="en-US" dirty="0"/>
              <a:t> (F0 using “straight” algorithm)</a:t>
            </a:r>
          </a:p>
        </p:txBody>
      </p:sp>
    </p:spTree>
    <p:extLst>
      <p:ext uri="{BB962C8B-B14F-4D97-AF65-F5344CB8AC3E}">
        <p14:creationId xmlns:p14="http://schemas.microsoft.com/office/powerpoint/2010/main" val="208469950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F87C03-3B7F-6FF7-B0BF-5A17BD89CD75}"/>
              </a:ext>
            </a:extLst>
          </p:cNvPr>
          <p:cNvSpPr>
            <a:spLocks noGrp="1"/>
          </p:cNvSpPr>
          <p:nvPr>
            <p:ph type="title"/>
          </p:nvPr>
        </p:nvSpPr>
        <p:spPr>
          <a:xfrm>
            <a:off x="838200" y="365125"/>
            <a:ext cx="10515600" cy="1325563"/>
          </a:xfrm>
        </p:spPr>
        <p:txBody>
          <a:bodyPr/>
          <a:lstStyle/>
          <a:p>
            <a:r>
              <a:rPr lang="en-US" dirty="0"/>
              <a:t>Step 4: Visualize the output in Excel</a:t>
            </a:r>
          </a:p>
        </p:txBody>
      </p:sp>
      <p:sp>
        <p:nvSpPr>
          <p:cNvPr id="4" name="Content Placeholder 2">
            <a:extLst>
              <a:ext uri="{FF2B5EF4-FFF2-40B4-BE49-F238E27FC236}">
                <a16:creationId xmlns:a16="http://schemas.microsoft.com/office/drawing/2014/main" id="{8427144D-E7F5-6EA5-7753-2B095A4C24C9}"/>
              </a:ext>
            </a:extLst>
          </p:cNvPr>
          <p:cNvSpPr>
            <a:spLocks noGrp="1"/>
          </p:cNvSpPr>
          <p:nvPr>
            <p:ph idx="1"/>
          </p:nvPr>
        </p:nvSpPr>
        <p:spPr>
          <a:xfrm>
            <a:off x="838200" y="1825625"/>
            <a:ext cx="10515600" cy="4351338"/>
          </a:xfrm>
        </p:spPr>
        <p:txBody>
          <a:bodyPr/>
          <a:lstStyle/>
          <a:p>
            <a:r>
              <a:rPr lang="en-US" dirty="0"/>
              <a:t>Let’s try drawing graphs in R</a:t>
            </a:r>
          </a:p>
          <a:p>
            <a:r>
              <a:rPr lang="en-US" dirty="0"/>
              <a:t>R studio online: </a:t>
            </a:r>
            <a:r>
              <a:rPr lang="en-US" dirty="0">
                <a:hlinkClick r:id="rId2"/>
              </a:rPr>
              <a:t>https://posit.cloud/content/5398051</a:t>
            </a:r>
            <a:endParaRPr lang="en-US" dirty="0"/>
          </a:p>
          <a:p>
            <a:r>
              <a:rPr lang="en-US" dirty="0"/>
              <a:t>R script offline: </a:t>
            </a:r>
            <a:r>
              <a:rPr lang="en-US" dirty="0">
                <a:hlinkClick r:id="rId3"/>
              </a:rPr>
              <a:t>https://yuanchaiyc.github.io/website/subpages/VS-tutorial.Rmd</a:t>
            </a:r>
            <a:endParaRPr lang="en-US" dirty="0"/>
          </a:p>
          <a:p>
            <a:endParaRPr lang="en-US" dirty="0"/>
          </a:p>
        </p:txBody>
      </p:sp>
    </p:spTree>
    <p:extLst>
      <p:ext uri="{BB962C8B-B14F-4D97-AF65-F5344CB8AC3E}">
        <p14:creationId xmlns:p14="http://schemas.microsoft.com/office/powerpoint/2010/main" val="251347849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F87C03-3B7F-6FF7-B0BF-5A17BD89CD75}"/>
              </a:ext>
            </a:extLst>
          </p:cNvPr>
          <p:cNvSpPr>
            <a:spLocks noGrp="1"/>
          </p:cNvSpPr>
          <p:nvPr>
            <p:ph type="title"/>
          </p:nvPr>
        </p:nvSpPr>
        <p:spPr>
          <a:xfrm>
            <a:off x="838200" y="365125"/>
            <a:ext cx="10515600" cy="1325563"/>
          </a:xfrm>
        </p:spPr>
        <p:txBody>
          <a:bodyPr>
            <a:normAutofit/>
          </a:bodyPr>
          <a:lstStyle/>
          <a:p>
            <a:r>
              <a:rPr lang="en-US" dirty="0"/>
              <a:t>Outlier detection for f0, formant, and harmonic measures</a:t>
            </a:r>
          </a:p>
        </p:txBody>
      </p:sp>
      <p:sp>
        <p:nvSpPr>
          <p:cNvPr id="4" name="Content Placeholder 2">
            <a:extLst>
              <a:ext uri="{FF2B5EF4-FFF2-40B4-BE49-F238E27FC236}">
                <a16:creationId xmlns:a16="http://schemas.microsoft.com/office/drawing/2014/main" id="{8427144D-E7F5-6EA5-7753-2B095A4C24C9}"/>
              </a:ext>
            </a:extLst>
          </p:cNvPr>
          <p:cNvSpPr>
            <a:spLocks noGrp="1"/>
          </p:cNvSpPr>
          <p:nvPr>
            <p:ph idx="1"/>
          </p:nvPr>
        </p:nvSpPr>
        <p:spPr>
          <a:xfrm>
            <a:off x="838200" y="1825625"/>
            <a:ext cx="10515600" cy="4351338"/>
          </a:xfrm>
        </p:spPr>
        <p:txBody>
          <a:bodyPr>
            <a:normAutofit/>
          </a:bodyPr>
          <a:lstStyle/>
          <a:p>
            <a:r>
              <a:rPr lang="en-US" dirty="0"/>
              <a:t>f0 tracking error detection:</a:t>
            </a:r>
          </a:p>
          <a:p>
            <a:pPr lvl="1"/>
            <a:r>
              <a:rPr lang="en-US" dirty="0"/>
              <a:t>f0 is frequently wrongly-tracked for creaky phonation. I recommend plot the f0 track for each token and manually check the f0 track.</a:t>
            </a:r>
          </a:p>
        </p:txBody>
      </p:sp>
      <p:pic>
        <p:nvPicPr>
          <p:cNvPr id="5" name="Picture 4">
            <a:extLst>
              <a:ext uri="{FF2B5EF4-FFF2-40B4-BE49-F238E27FC236}">
                <a16:creationId xmlns:a16="http://schemas.microsoft.com/office/drawing/2014/main" id="{3867179A-ECBC-D5E6-1627-69E165A9FA0C}"/>
              </a:ext>
            </a:extLst>
          </p:cNvPr>
          <p:cNvPicPr>
            <a:picLocks noChangeAspect="1"/>
          </p:cNvPicPr>
          <p:nvPr/>
        </p:nvPicPr>
        <p:blipFill>
          <a:blip r:embed="rId2"/>
          <a:stretch>
            <a:fillRect/>
          </a:stretch>
        </p:blipFill>
        <p:spPr>
          <a:xfrm>
            <a:off x="2697250" y="3006691"/>
            <a:ext cx="6226831" cy="3851309"/>
          </a:xfrm>
          <a:prstGeom prst="rect">
            <a:avLst/>
          </a:prstGeom>
        </p:spPr>
      </p:pic>
      <p:sp>
        <p:nvSpPr>
          <p:cNvPr id="8" name="Rectangle 7">
            <a:extLst>
              <a:ext uri="{FF2B5EF4-FFF2-40B4-BE49-F238E27FC236}">
                <a16:creationId xmlns:a16="http://schemas.microsoft.com/office/drawing/2014/main" id="{122A9C34-0EAD-8D58-2C4B-93890CBEC5A5}"/>
              </a:ext>
            </a:extLst>
          </p:cNvPr>
          <p:cNvSpPr/>
          <p:nvPr/>
        </p:nvSpPr>
        <p:spPr>
          <a:xfrm>
            <a:off x="5116010" y="3006692"/>
            <a:ext cx="1875100" cy="1750504"/>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762538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B0F8E3-B53B-2888-4839-958D6999BABD}"/>
              </a:ext>
            </a:extLst>
          </p:cNvPr>
          <p:cNvSpPr>
            <a:spLocks noGrp="1"/>
          </p:cNvSpPr>
          <p:nvPr>
            <p:ph type="title"/>
          </p:nvPr>
        </p:nvSpPr>
        <p:spPr/>
        <p:txBody>
          <a:bodyPr/>
          <a:lstStyle/>
          <a:p>
            <a:r>
              <a:rPr lang="en-US" dirty="0"/>
              <a:t>All data points:</a:t>
            </a:r>
          </a:p>
        </p:txBody>
      </p:sp>
      <p:pic>
        <p:nvPicPr>
          <p:cNvPr id="4" name="Picture 3">
            <a:extLst>
              <a:ext uri="{FF2B5EF4-FFF2-40B4-BE49-F238E27FC236}">
                <a16:creationId xmlns:a16="http://schemas.microsoft.com/office/drawing/2014/main" id="{EB3E18D8-43D4-141E-4911-02C527B3B472}"/>
              </a:ext>
            </a:extLst>
          </p:cNvPr>
          <p:cNvPicPr>
            <a:picLocks noChangeAspect="1"/>
          </p:cNvPicPr>
          <p:nvPr/>
        </p:nvPicPr>
        <p:blipFill rotWithShape="1">
          <a:blip r:embed="rId2"/>
          <a:srcRect r="36953"/>
          <a:stretch/>
        </p:blipFill>
        <p:spPr>
          <a:xfrm>
            <a:off x="2362199" y="1555553"/>
            <a:ext cx="7686675" cy="4937322"/>
          </a:xfrm>
          <a:prstGeom prst="rect">
            <a:avLst/>
          </a:prstGeom>
        </p:spPr>
      </p:pic>
      <p:sp>
        <p:nvSpPr>
          <p:cNvPr id="8" name="Rectangle: Rounded Corners 7">
            <a:extLst>
              <a:ext uri="{FF2B5EF4-FFF2-40B4-BE49-F238E27FC236}">
                <a16:creationId xmlns:a16="http://schemas.microsoft.com/office/drawing/2014/main" id="{CECA33D6-2F89-8F7F-6DE6-0B05F6740392}"/>
              </a:ext>
            </a:extLst>
          </p:cNvPr>
          <p:cNvSpPr/>
          <p:nvPr/>
        </p:nvSpPr>
        <p:spPr>
          <a:xfrm>
            <a:off x="5419725" y="1526978"/>
            <a:ext cx="800100" cy="4937322"/>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4925858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F87C03-3B7F-6FF7-B0BF-5A17BD89CD75}"/>
              </a:ext>
            </a:extLst>
          </p:cNvPr>
          <p:cNvSpPr>
            <a:spLocks noGrp="1"/>
          </p:cNvSpPr>
          <p:nvPr>
            <p:ph type="title"/>
          </p:nvPr>
        </p:nvSpPr>
        <p:spPr>
          <a:xfrm>
            <a:off x="838200" y="365125"/>
            <a:ext cx="10515600" cy="1325563"/>
          </a:xfrm>
        </p:spPr>
        <p:txBody>
          <a:bodyPr/>
          <a:lstStyle/>
          <a:p>
            <a:r>
              <a:rPr lang="en-US" dirty="0"/>
              <a:t>Outlier detection for f0 and harmonic measures (personal recommendation)</a:t>
            </a:r>
          </a:p>
        </p:txBody>
      </p:sp>
      <p:sp>
        <p:nvSpPr>
          <p:cNvPr id="4" name="Content Placeholder 2">
            <a:extLst>
              <a:ext uri="{FF2B5EF4-FFF2-40B4-BE49-F238E27FC236}">
                <a16:creationId xmlns:a16="http://schemas.microsoft.com/office/drawing/2014/main" id="{8427144D-E7F5-6EA5-7753-2B095A4C24C9}"/>
              </a:ext>
            </a:extLst>
          </p:cNvPr>
          <p:cNvSpPr>
            <a:spLocks noGrp="1"/>
          </p:cNvSpPr>
          <p:nvPr>
            <p:ph idx="1"/>
          </p:nvPr>
        </p:nvSpPr>
        <p:spPr>
          <a:xfrm>
            <a:off x="838200" y="1825625"/>
            <a:ext cx="10515600" cy="4351338"/>
          </a:xfrm>
        </p:spPr>
        <p:txBody>
          <a:bodyPr>
            <a:normAutofit/>
          </a:bodyPr>
          <a:lstStyle/>
          <a:p>
            <a:r>
              <a:rPr lang="en-US" dirty="0"/>
              <a:t>Formant tracking error detection:</a:t>
            </a:r>
          </a:p>
          <a:p>
            <a:pPr lvl="1"/>
            <a:r>
              <a:rPr lang="en-US" dirty="0"/>
              <a:t>For each vowel, calculate the </a:t>
            </a:r>
            <a:r>
              <a:rPr lang="en-US" dirty="0" err="1"/>
              <a:t>Mahalanobis</a:t>
            </a:r>
            <a:r>
              <a:rPr lang="en-US" dirty="0"/>
              <a:t> distance from each token to the center of that category. Tokens with a </a:t>
            </a:r>
            <a:r>
              <a:rPr lang="en-US" dirty="0" err="1"/>
              <a:t>Mahalanobis</a:t>
            </a:r>
            <a:r>
              <a:rPr lang="en-US" dirty="0"/>
              <a:t> distance larger than threshold are regarded as outliers (</a:t>
            </a:r>
            <a:r>
              <a:rPr lang="en-US" sz="1400" dirty="0" err="1"/>
              <a:t>Garellek</a:t>
            </a:r>
            <a:r>
              <a:rPr lang="en-US" sz="1400" dirty="0"/>
              <a:t> &amp; Esposito, 2021; Seyfarth &amp; </a:t>
            </a:r>
            <a:r>
              <a:rPr lang="en-US" sz="1400" dirty="0" err="1"/>
              <a:t>Garellek</a:t>
            </a:r>
            <a:r>
              <a:rPr lang="en-US" sz="1400" dirty="0"/>
              <a:t>, 2018</a:t>
            </a:r>
            <a:r>
              <a:rPr lang="en-US" dirty="0"/>
              <a:t>).</a:t>
            </a:r>
          </a:p>
        </p:txBody>
      </p:sp>
      <p:pic>
        <p:nvPicPr>
          <p:cNvPr id="5" name="Graphic 4">
            <a:extLst>
              <a:ext uri="{FF2B5EF4-FFF2-40B4-BE49-F238E27FC236}">
                <a16:creationId xmlns:a16="http://schemas.microsoft.com/office/drawing/2014/main" id="{FB246F8A-56EF-9D69-4B73-9802ABE35E3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3572486" y="3338143"/>
            <a:ext cx="5992414" cy="3424237"/>
          </a:xfrm>
          <a:prstGeom prst="rect">
            <a:avLst/>
          </a:prstGeom>
        </p:spPr>
      </p:pic>
    </p:spTree>
    <p:extLst>
      <p:ext uri="{BB962C8B-B14F-4D97-AF65-F5344CB8AC3E}">
        <p14:creationId xmlns:p14="http://schemas.microsoft.com/office/powerpoint/2010/main" val="286274296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F87C03-3B7F-6FF7-B0BF-5A17BD89CD75}"/>
              </a:ext>
            </a:extLst>
          </p:cNvPr>
          <p:cNvSpPr>
            <a:spLocks noGrp="1"/>
          </p:cNvSpPr>
          <p:nvPr>
            <p:ph type="title"/>
          </p:nvPr>
        </p:nvSpPr>
        <p:spPr>
          <a:xfrm>
            <a:off x="838200" y="365125"/>
            <a:ext cx="10515600" cy="1325563"/>
          </a:xfrm>
        </p:spPr>
        <p:txBody>
          <a:bodyPr/>
          <a:lstStyle/>
          <a:p>
            <a:r>
              <a:rPr lang="en-US" dirty="0"/>
              <a:t>Outlier detection for f0 and harmonic measures (personal recommendation)</a:t>
            </a:r>
          </a:p>
        </p:txBody>
      </p:sp>
      <p:sp>
        <p:nvSpPr>
          <p:cNvPr id="4" name="Content Placeholder 2">
            <a:extLst>
              <a:ext uri="{FF2B5EF4-FFF2-40B4-BE49-F238E27FC236}">
                <a16:creationId xmlns:a16="http://schemas.microsoft.com/office/drawing/2014/main" id="{8427144D-E7F5-6EA5-7753-2B095A4C24C9}"/>
              </a:ext>
            </a:extLst>
          </p:cNvPr>
          <p:cNvSpPr>
            <a:spLocks noGrp="1"/>
          </p:cNvSpPr>
          <p:nvPr>
            <p:ph idx="1"/>
          </p:nvPr>
        </p:nvSpPr>
        <p:spPr>
          <a:xfrm>
            <a:off x="838200" y="1825625"/>
            <a:ext cx="10515600" cy="4351338"/>
          </a:xfrm>
        </p:spPr>
        <p:txBody>
          <a:bodyPr>
            <a:normAutofit/>
          </a:bodyPr>
          <a:lstStyle/>
          <a:p>
            <a:r>
              <a:rPr lang="en-US" dirty="0"/>
              <a:t>Harmonic amplitude outlier detection:</a:t>
            </a:r>
          </a:p>
          <a:p>
            <a:pPr lvl="1"/>
            <a:r>
              <a:rPr lang="en-US" dirty="0"/>
              <a:t>Exclude tokens with f0 errors</a:t>
            </a:r>
          </a:p>
          <a:p>
            <a:pPr lvl="1"/>
            <a:r>
              <a:rPr lang="en-US" dirty="0"/>
              <a:t>Exclude tokens with formant errors</a:t>
            </a:r>
          </a:p>
          <a:p>
            <a:pPr lvl="1"/>
            <a:r>
              <a:rPr lang="en-US" dirty="0"/>
              <a:t>Exclude tokens with z-score larger than 3</a:t>
            </a:r>
          </a:p>
        </p:txBody>
      </p:sp>
    </p:spTree>
    <p:extLst>
      <p:ext uri="{BB962C8B-B14F-4D97-AF65-F5344CB8AC3E}">
        <p14:creationId xmlns:p14="http://schemas.microsoft.com/office/powerpoint/2010/main" val="20726322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F87C03-3B7F-6FF7-B0BF-5A17BD89CD75}"/>
              </a:ext>
            </a:extLst>
          </p:cNvPr>
          <p:cNvSpPr>
            <a:spLocks noGrp="1"/>
          </p:cNvSpPr>
          <p:nvPr>
            <p:ph type="title"/>
          </p:nvPr>
        </p:nvSpPr>
        <p:spPr>
          <a:xfrm>
            <a:off x="838200" y="365125"/>
            <a:ext cx="10515600" cy="1325563"/>
          </a:xfrm>
        </p:spPr>
        <p:txBody>
          <a:bodyPr/>
          <a:lstStyle/>
          <a:p>
            <a:r>
              <a:rPr lang="en-US" dirty="0"/>
              <a:t>Take-home message</a:t>
            </a:r>
          </a:p>
        </p:txBody>
      </p:sp>
      <p:sp>
        <p:nvSpPr>
          <p:cNvPr id="4" name="Content Placeholder 2">
            <a:extLst>
              <a:ext uri="{FF2B5EF4-FFF2-40B4-BE49-F238E27FC236}">
                <a16:creationId xmlns:a16="http://schemas.microsoft.com/office/drawing/2014/main" id="{8427144D-E7F5-6EA5-7753-2B095A4C24C9}"/>
              </a:ext>
            </a:extLst>
          </p:cNvPr>
          <p:cNvSpPr>
            <a:spLocks noGrp="1"/>
          </p:cNvSpPr>
          <p:nvPr>
            <p:ph idx="1"/>
          </p:nvPr>
        </p:nvSpPr>
        <p:spPr>
          <a:xfrm>
            <a:off x="838200" y="1825625"/>
            <a:ext cx="10515600" cy="4351338"/>
          </a:xfrm>
        </p:spPr>
        <p:txBody>
          <a:bodyPr/>
          <a:lstStyle/>
          <a:p>
            <a:r>
              <a:rPr lang="en-US" dirty="0" err="1"/>
              <a:t>VoiceSauce</a:t>
            </a:r>
            <a:r>
              <a:rPr lang="en-US" dirty="0"/>
              <a:t> is a tool for analyzing acoustics of sound signals;</a:t>
            </a:r>
          </a:p>
          <a:p>
            <a:r>
              <a:rPr lang="en-US" dirty="0"/>
              <a:t>Its advantage are:</a:t>
            </a:r>
          </a:p>
          <a:p>
            <a:pPr lvl="1"/>
            <a:r>
              <a:rPr lang="en-US" dirty="0"/>
              <a:t>Able to process a large batch of sound files in one sitting;</a:t>
            </a:r>
          </a:p>
          <a:p>
            <a:pPr lvl="1"/>
            <a:r>
              <a:rPr lang="en-US" dirty="0"/>
              <a:t>Able to calculate parameters relating to voice quality;</a:t>
            </a:r>
          </a:p>
          <a:p>
            <a:pPr lvl="1"/>
            <a:r>
              <a:rPr lang="en-US" dirty="0"/>
              <a:t>Able to compare different algorithms for one measure (e.g. F0, </a:t>
            </a:r>
            <a:r>
              <a:rPr lang="en-US"/>
              <a:t>formants);</a:t>
            </a:r>
            <a:endParaRPr lang="en-US" dirty="0"/>
          </a:p>
          <a:p>
            <a:pPr lvl="1"/>
            <a:r>
              <a:rPr lang="en-US" dirty="0"/>
              <a:t>The output is in a tab-delimited format and is ready to be passed on to statistical tests and data visualization.</a:t>
            </a:r>
          </a:p>
        </p:txBody>
      </p:sp>
    </p:spTree>
    <p:extLst>
      <p:ext uri="{BB962C8B-B14F-4D97-AF65-F5344CB8AC3E}">
        <p14:creationId xmlns:p14="http://schemas.microsoft.com/office/powerpoint/2010/main" val="47924549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A71B3A-28EB-0CBC-D15A-A6A3E3C7E8A2}"/>
              </a:ext>
            </a:extLst>
          </p:cNvPr>
          <p:cNvSpPr>
            <a:spLocks noGrp="1"/>
          </p:cNvSpPr>
          <p:nvPr>
            <p:ph type="title"/>
          </p:nvPr>
        </p:nvSpPr>
        <p:spPr/>
        <p:txBody>
          <a:bodyPr/>
          <a:lstStyle/>
          <a:p>
            <a:r>
              <a:rPr lang="en-US" dirty="0"/>
              <a:t>Appendix: Measure explanation</a:t>
            </a:r>
          </a:p>
        </p:txBody>
      </p:sp>
      <p:sp>
        <p:nvSpPr>
          <p:cNvPr id="3" name="Content Placeholder 2">
            <a:extLst>
              <a:ext uri="{FF2B5EF4-FFF2-40B4-BE49-F238E27FC236}">
                <a16:creationId xmlns:a16="http://schemas.microsoft.com/office/drawing/2014/main" id="{CEF2E2D3-001D-15B7-CDEE-E44F5B9193AF}"/>
              </a:ext>
            </a:extLst>
          </p:cNvPr>
          <p:cNvSpPr>
            <a:spLocks noGrp="1"/>
          </p:cNvSpPr>
          <p:nvPr>
            <p:ph idx="1"/>
          </p:nvPr>
        </p:nvSpPr>
        <p:spPr/>
        <p:txBody>
          <a:bodyPr>
            <a:normAutofit fontScale="92500"/>
          </a:bodyPr>
          <a:lstStyle/>
          <a:p>
            <a:r>
              <a:rPr lang="en-US" dirty="0"/>
              <a:t>H1c, H2c, H4c: The amplitude of H1, H2, H4 after being corrected for formant(s)</a:t>
            </a:r>
          </a:p>
          <a:p>
            <a:r>
              <a:rPr lang="en-US" dirty="0"/>
              <a:t>A1c, A2c, A3c: The amplitude of the harmonic closest to F1, F2, F3 after being corrected for formant(s)</a:t>
            </a:r>
          </a:p>
          <a:p>
            <a:r>
              <a:rPr lang="en-US" dirty="0"/>
              <a:t>H2Kc: The amplitude of the harmonic closest to 2K after being corrected for formants</a:t>
            </a:r>
          </a:p>
          <a:p>
            <a:r>
              <a:rPr lang="en-US" dirty="0"/>
              <a:t>H1H2c, H2H4c, H1A1c, H1A2c, H1A3c, H42Kc, H2KH5Kc: H1-H2, H2-H4, H1-A1, H1-A2, H1-A3, H4-H2K, and H2K-H5K after being corrected for formants</a:t>
            </a:r>
          </a:p>
          <a:p>
            <a:r>
              <a:rPr lang="en-US" dirty="0"/>
              <a:t>CPP: Cepstral Peak Prominence</a:t>
            </a:r>
          </a:p>
          <a:p>
            <a:r>
              <a:rPr lang="en-US" dirty="0"/>
              <a:t>Energy: Root-mean-squared energy of the signal</a:t>
            </a:r>
          </a:p>
        </p:txBody>
      </p:sp>
    </p:spTree>
    <p:extLst>
      <p:ext uri="{BB962C8B-B14F-4D97-AF65-F5344CB8AC3E}">
        <p14:creationId xmlns:p14="http://schemas.microsoft.com/office/powerpoint/2010/main" val="360662412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A71B3A-28EB-0CBC-D15A-A6A3E3C7E8A2}"/>
              </a:ext>
            </a:extLst>
          </p:cNvPr>
          <p:cNvSpPr>
            <a:spLocks noGrp="1"/>
          </p:cNvSpPr>
          <p:nvPr>
            <p:ph type="title"/>
          </p:nvPr>
        </p:nvSpPr>
        <p:spPr/>
        <p:txBody>
          <a:bodyPr/>
          <a:lstStyle/>
          <a:p>
            <a:r>
              <a:rPr lang="en-US" dirty="0"/>
              <a:t>Appendix: Measure explanation</a:t>
            </a:r>
          </a:p>
        </p:txBody>
      </p:sp>
      <p:sp>
        <p:nvSpPr>
          <p:cNvPr id="3" name="Content Placeholder 2">
            <a:extLst>
              <a:ext uri="{FF2B5EF4-FFF2-40B4-BE49-F238E27FC236}">
                <a16:creationId xmlns:a16="http://schemas.microsoft.com/office/drawing/2014/main" id="{CEF2E2D3-001D-15B7-CDEE-E44F5B9193AF}"/>
              </a:ext>
            </a:extLst>
          </p:cNvPr>
          <p:cNvSpPr>
            <a:spLocks noGrp="1"/>
          </p:cNvSpPr>
          <p:nvPr>
            <p:ph idx="1"/>
          </p:nvPr>
        </p:nvSpPr>
        <p:spPr/>
        <p:txBody>
          <a:bodyPr>
            <a:normAutofit fontScale="77500" lnSpcReduction="20000"/>
          </a:bodyPr>
          <a:lstStyle/>
          <a:p>
            <a:r>
              <a:rPr lang="en-US" dirty="0"/>
              <a:t>HNR05, HNR15, HNR25, HNR35: Harmonic-to-noise ratio between 0-500 Hz, 0-1500 Hz, 0-2500 Hz, and 0-3500 Hz</a:t>
            </a:r>
          </a:p>
          <a:p>
            <a:r>
              <a:rPr lang="en-US" dirty="0"/>
              <a:t>SHR: Subharmonic-to-Harmonic Ratio</a:t>
            </a:r>
          </a:p>
          <a:p>
            <a:r>
              <a:rPr lang="en-US" dirty="0"/>
              <a:t>H1u, H2u, H4u, A1u, A2u, A3u, H2Ku, H5Ku: The raw amplitude of H1, H2, H4, A1, A2, A3, H2K, H5K</a:t>
            </a:r>
          </a:p>
          <a:p>
            <a:r>
              <a:rPr lang="en-US" dirty="0"/>
              <a:t>H1H2u, H2H4u, H1A1u, H1A2u, H1A3u, H42Ku, H2KH5Ku: The raw difference of H1-H2, H2-H4, H1-A1, H1-A2, H1-A3, H4-H2K, H2K-H5K</a:t>
            </a:r>
          </a:p>
          <a:p>
            <a:r>
              <a:rPr lang="en-US" dirty="0"/>
              <a:t>strF0: f0 calculated used STRAIGHT algorithm</a:t>
            </a:r>
          </a:p>
          <a:p>
            <a:r>
              <a:rPr lang="en-US" dirty="0"/>
              <a:t>sF0: f0 calculated using SNACK algorithm</a:t>
            </a:r>
          </a:p>
          <a:p>
            <a:r>
              <a:rPr lang="en-US" dirty="0"/>
              <a:t>pF0: f0 calculated using PRAAT</a:t>
            </a:r>
          </a:p>
          <a:p>
            <a:r>
              <a:rPr lang="en-US" dirty="0"/>
              <a:t>shrF0: Subharmonic-to-Harmonic f0; represent the perceived f0 when there is subharmonics (</a:t>
            </a:r>
            <a:r>
              <a:rPr lang="en-US" dirty="0" err="1"/>
              <a:t>diplophonia</a:t>
            </a:r>
            <a:r>
              <a:rPr lang="en-US" dirty="0"/>
              <a:t>) (Sun 2002)</a:t>
            </a:r>
          </a:p>
          <a:p>
            <a:r>
              <a:rPr lang="en-US" dirty="0"/>
              <a:t>oF0: other f0. Used to calculate f0 using your own algorithm</a:t>
            </a:r>
          </a:p>
        </p:txBody>
      </p:sp>
    </p:spTree>
    <p:extLst>
      <p:ext uri="{BB962C8B-B14F-4D97-AF65-F5344CB8AC3E}">
        <p14:creationId xmlns:p14="http://schemas.microsoft.com/office/powerpoint/2010/main" val="64717709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A71B3A-28EB-0CBC-D15A-A6A3E3C7E8A2}"/>
              </a:ext>
            </a:extLst>
          </p:cNvPr>
          <p:cNvSpPr>
            <a:spLocks noGrp="1"/>
          </p:cNvSpPr>
          <p:nvPr>
            <p:ph type="title"/>
          </p:nvPr>
        </p:nvSpPr>
        <p:spPr/>
        <p:txBody>
          <a:bodyPr/>
          <a:lstStyle/>
          <a:p>
            <a:r>
              <a:rPr lang="en-US" dirty="0"/>
              <a:t>Appendix: Measure explanation</a:t>
            </a:r>
          </a:p>
        </p:txBody>
      </p:sp>
      <p:sp>
        <p:nvSpPr>
          <p:cNvPr id="3" name="Content Placeholder 2">
            <a:extLst>
              <a:ext uri="{FF2B5EF4-FFF2-40B4-BE49-F238E27FC236}">
                <a16:creationId xmlns:a16="http://schemas.microsoft.com/office/drawing/2014/main" id="{CEF2E2D3-001D-15B7-CDEE-E44F5B9193AF}"/>
              </a:ext>
            </a:extLst>
          </p:cNvPr>
          <p:cNvSpPr>
            <a:spLocks noGrp="1"/>
          </p:cNvSpPr>
          <p:nvPr>
            <p:ph idx="1"/>
          </p:nvPr>
        </p:nvSpPr>
        <p:spPr/>
        <p:txBody>
          <a:bodyPr>
            <a:normAutofit lnSpcReduction="10000"/>
          </a:bodyPr>
          <a:lstStyle/>
          <a:p>
            <a:r>
              <a:rPr lang="en-US" dirty="0"/>
              <a:t>sF1, sF2, sF3, sF4: F1, F2, F3, F4 calculated using SNACK algorithm</a:t>
            </a:r>
          </a:p>
          <a:p>
            <a:r>
              <a:rPr lang="en-US" dirty="0"/>
              <a:t>pF1, pF2, pF3, pF4: F1, F2, F3, F4 calculated using PRAAT</a:t>
            </a:r>
          </a:p>
          <a:p>
            <a:r>
              <a:rPr lang="en-US" dirty="0"/>
              <a:t>oF1, oF2, oF3, oF4: F1, F2, F3, F4 calculated using your own algorithm</a:t>
            </a:r>
          </a:p>
          <a:p>
            <a:r>
              <a:rPr lang="en-US" dirty="0"/>
              <a:t>sB1, sB2, sB3, sB4: Bandwidth of F1, F2, F3, F4 using SNACK algorithm</a:t>
            </a:r>
          </a:p>
          <a:p>
            <a:r>
              <a:rPr lang="en-US" dirty="0"/>
              <a:t>pB1, pB2, pB3, pB4: Bandwidth of F1, F2, F3, F4 using PRAAT</a:t>
            </a:r>
          </a:p>
          <a:p>
            <a:r>
              <a:rPr lang="en-US" dirty="0"/>
              <a:t>oB1, oB2, oB3, oB4: Bandwidth of F1, F2, F3, F4 using your own algorithm</a:t>
            </a:r>
          </a:p>
          <a:p>
            <a:r>
              <a:rPr lang="en-US" dirty="0"/>
              <a:t>epoch: the time point of the peak of each pulse</a:t>
            </a:r>
          </a:p>
          <a:p>
            <a:r>
              <a:rPr lang="en-US" dirty="0" err="1"/>
              <a:t>SoE</a:t>
            </a:r>
            <a:r>
              <a:rPr lang="en-US" dirty="0"/>
              <a:t>: Strength of </a:t>
            </a:r>
            <a:r>
              <a:rPr lang="en-US" dirty="0" err="1"/>
              <a:t>Exicitation</a:t>
            </a:r>
            <a:r>
              <a:rPr lang="en-US" dirty="0"/>
              <a:t>; the energy of the peak of each pulse.</a:t>
            </a:r>
          </a:p>
        </p:txBody>
      </p:sp>
    </p:spTree>
    <p:extLst>
      <p:ext uri="{BB962C8B-B14F-4D97-AF65-F5344CB8AC3E}">
        <p14:creationId xmlns:p14="http://schemas.microsoft.com/office/powerpoint/2010/main" val="425346039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A71B3A-28EB-0CBC-D15A-A6A3E3C7E8A2}"/>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CEF2E2D3-001D-15B7-CDEE-E44F5B9193AF}"/>
              </a:ext>
            </a:extLst>
          </p:cNvPr>
          <p:cNvSpPr>
            <a:spLocks noGrp="1"/>
          </p:cNvSpPr>
          <p:nvPr>
            <p:ph idx="1"/>
          </p:nvPr>
        </p:nvSpPr>
        <p:spPr/>
        <p:txBody>
          <a:bodyPr>
            <a:normAutofit fontScale="92500" lnSpcReduction="20000"/>
          </a:bodyPr>
          <a:lstStyle/>
          <a:p>
            <a:r>
              <a:rPr lang="en-US" dirty="0" err="1"/>
              <a:t>Iseli</a:t>
            </a:r>
            <a:r>
              <a:rPr lang="en-US" dirty="0"/>
              <a:t>, Markus, Yen-Liang Shue, and </a:t>
            </a:r>
            <a:r>
              <a:rPr lang="en-US" dirty="0" err="1"/>
              <a:t>Abeer</a:t>
            </a:r>
            <a:r>
              <a:rPr lang="en-US" dirty="0"/>
              <a:t> </a:t>
            </a:r>
            <a:r>
              <a:rPr lang="en-US" dirty="0" err="1"/>
              <a:t>Alwan</a:t>
            </a:r>
            <a:r>
              <a:rPr lang="en-US" dirty="0"/>
              <a:t>. 2007. “Age, Sex, and Vowel Dependencies of Acoustic Measures Related to the Voice Source.” </a:t>
            </a:r>
            <a:r>
              <a:rPr lang="en-US" i="1" dirty="0"/>
              <a:t>The Journal of the Acoustical Society of America</a:t>
            </a:r>
            <a:r>
              <a:rPr lang="en-US" dirty="0"/>
              <a:t> 121 (4): 2283–95. </a:t>
            </a:r>
            <a:r>
              <a:rPr lang="en-US" dirty="0">
                <a:hlinkClick r:id="rId2"/>
              </a:rPr>
              <a:t>https://doi.org/10.1121/1.2697522</a:t>
            </a:r>
            <a:r>
              <a:rPr lang="en-US" dirty="0"/>
              <a:t>.</a:t>
            </a:r>
          </a:p>
          <a:p>
            <a:r>
              <a:rPr lang="en-US" dirty="0" err="1"/>
              <a:t>Garellek</a:t>
            </a:r>
            <a:r>
              <a:rPr lang="en-US" dirty="0"/>
              <a:t>, Marc, and Christina M. Esposito. 2021. “Phonetics of White Hmong Vowel and Tonal Contrasts.” </a:t>
            </a:r>
            <a:r>
              <a:rPr lang="en-US" i="1" dirty="0"/>
              <a:t>Journal of the International Phonetic Association</a:t>
            </a:r>
            <a:r>
              <a:rPr lang="en-US" dirty="0"/>
              <a:t>, 1–20. </a:t>
            </a:r>
            <a:r>
              <a:rPr lang="en-US" dirty="0">
                <a:hlinkClick r:id="rId3"/>
              </a:rPr>
              <a:t>https://doi.org/10.1017/S0025100321000104</a:t>
            </a:r>
            <a:r>
              <a:rPr lang="en-US" dirty="0"/>
              <a:t>.</a:t>
            </a:r>
          </a:p>
          <a:p>
            <a:r>
              <a:rPr lang="en-US" dirty="0"/>
              <a:t>Seyfarth, Scott, and Marc </a:t>
            </a:r>
            <a:r>
              <a:rPr lang="en-US" dirty="0" err="1"/>
              <a:t>Garellek</a:t>
            </a:r>
            <a:r>
              <a:rPr lang="en-US" dirty="0"/>
              <a:t>. 2018. “Plosive Voicing Acoustics and Voice Quality in Yerevan Armenian.” </a:t>
            </a:r>
            <a:r>
              <a:rPr lang="en-US" i="1" dirty="0"/>
              <a:t>Journal of Phonetics</a:t>
            </a:r>
            <a:r>
              <a:rPr lang="en-US" dirty="0"/>
              <a:t> 71 (November): 425–50. </a:t>
            </a:r>
            <a:r>
              <a:rPr lang="en-US" dirty="0">
                <a:hlinkClick r:id="rId4"/>
              </a:rPr>
              <a:t>https://doi.org/10.1016/j.wocn.2018.09.001</a:t>
            </a:r>
            <a:r>
              <a:rPr lang="en-US" dirty="0"/>
              <a:t>.</a:t>
            </a:r>
          </a:p>
          <a:p>
            <a:r>
              <a:rPr lang="en-US" dirty="0"/>
              <a:t>Shue, Yen-Liang, Patricia Keating, Chad </a:t>
            </a:r>
            <a:r>
              <a:rPr lang="en-US" dirty="0" err="1"/>
              <a:t>Vicenik</a:t>
            </a:r>
            <a:r>
              <a:rPr lang="en-US" dirty="0"/>
              <a:t>, and Kristine M. Yu. 2011. “</a:t>
            </a:r>
            <a:r>
              <a:rPr lang="en-US" dirty="0" err="1"/>
              <a:t>VoiceSauce</a:t>
            </a:r>
            <a:r>
              <a:rPr lang="en-US" dirty="0"/>
              <a:t>: A Program for Voice Analysis.” In </a:t>
            </a:r>
            <a:r>
              <a:rPr lang="en-US" i="1" dirty="0"/>
              <a:t>Proceedings of the 17th International Congress of Phonetic Science</a:t>
            </a:r>
            <a:r>
              <a:rPr lang="en-US" dirty="0"/>
              <a:t>, 1846–49. Hong Kong.</a:t>
            </a:r>
          </a:p>
          <a:p>
            <a:endParaRPr lang="en-US" dirty="0"/>
          </a:p>
        </p:txBody>
      </p:sp>
    </p:spTree>
    <p:extLst>
      <p:ext uri="{BB962C8B-B14F-4D97-AF65-F5344CB8AC3E}">
        <p14:creationId xmlns:p14="http://schemas.microsoft.com/office/powerpoint/2010/main" val="16515469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B0F8E3-B53B-2888-4839-958D6999BABD}"/>
              </a:ext>
            </a:extLst>
          </p:cNvPr>
          <p:cNvSpPr>
            <a:spLocks noGrp="1"/>
          </p:cNvSpPr>
          <p:nvPr>
            <p:ph type="title"/>
          </p:nvPr>
        </p:nvSpPr>
        <p:spPr/>
        <p:txBody>
          <a:bodyPr/>
          <a:lstStyle/>
          <a:p>
            <a:r>
              <a:rPr lang="en-US" dirty="0"/>
              <a:t>Just the mean</a:t>
            </a:r>
          </a:p>
        </p:txBody>
      </p:sp>
      <p:pic>
        <p:nvPicPr>
          <p:cNvPr id="5" name="Picture 4">
            <a:extLst>
              <a:ext uri="{FF2B5EF4-FFF2-40B4-BE49-F238E27FC236}">
                <a16:creationId xmlns:a16="http://schemas.microsoft.com/office/drawing/2014/main" id="{9452223B-6632-9D65-5B55-2261F7B86934}"/>
              </a:ext>
            </a:extLst>
          </p:cNvPr>
          <p:cNvPicPr>
            <a:picLocks noChangeAspect="1"/>
          </p:cNvPicPr>
          <p:nvPr/>
        </p:nvPicPr>
        <p:blipFill rotWithShape="1">
          <a:blip r:embed="rId2"/>
          <a:srcRect b="8832"/>
          <a:stretch/>
        </p:blipFill>
        <p:spPr>
          <a:xfrm>
            <a:off x="962025" y="1398176"/>
            <a:ext cx="10307488" cy="5376004"/>
          </a:xfrm>
          <a:prstGeom prst="rect">
            <a:avLst/>
          </a:prstGeom>
        </p:spPr>
      </p:pic>
      <p:cxnSp>
        <p:nvCxnSpPr>
          <p:cNvPr id="7" name="Straight Arrow Connector 6">
            <a:extLst>
              <a:ext uri="{FF2B5EF4-FFF2-40B4-BE49-F238E27FC236}">
                <a16:creationId xmlns:a16="http://schemas.microsoft.com/office/drawing/2014/main" id="{283EB06F-CC43-30D3-E1D7-C97BFDDB571A}"/>
              </a:ext>
            </a:extLst>
          </p:cNvPr>
          <p:cNvCxnSpPr>
            <a:cxnSpLocks/>
          </p:cNvCxnSpPr>
          <p:nvPr/>
        </p:nvCxnSpPr>
        <p:spPr>
          <a:xfrm>
            <a:off x="466725" y="1847850"/>
            <a:ext cx="371475"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7F6F8582-54E2-A111-5618-349D9DADFF46}"/>
              </a:ext>
            </a:extLst>
          </p:cNvPr>
          <p:cNvCxnSpPr>
            <a:cxnSpLocks/>
          </p:cNvCxnSpPr>
          <p:nvPr/>
        </p:nvCxnSpPr>
        <p:spPr>
          <a:xfrm>
            <a:off x="466725" y="2143125"/>
            <a:ext cx="371475"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23B490B6-42B6-5E95-416D-2FACDFBACA58}"/>
              </a:ext>
            </a:extLst>
          </p:cNvPr>
          <p:cNvCxnSpPr>
            <a:cxnSpLocks/>
          </p:cNvCxnSpPr>
          <p:nvPr/>
        </p:nvCxnSpPr>
        <p:spPr>
          <a:xfrm>
            <a:off x="466725" y="2428875"/>
            <a:ext cx="371475"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B09148D0-7D67-9F4C-D904-24B75118574D}"/>
              </a:ext>
            </a:extLst>
          </p:cNvPr>
          <p:cNvCxnSpPr>
            <a:cxnSpLocks/>
          </p:cNvCxnSpPr>
          <p:nvPr/>
        </p:nvCxnSpPr>
        <p:spPr>
          <a:xfrm>
            <a:off x="466725" y="2724150"/>
            <a:ext cx="371475"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53815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B0F8E3-B53B-2888-4839-958D6999BABD}"/>
              </a:ext>
            </a:extLst>
          </p:cNvPr>
          <p:cNvSpPr>
            <a:spLocks noGrp="1"/>
          </p:cNvSpPr>
          <p:nvPr>
            <p:ph type="title"/>
          </p:nvPr>
        </p:nvSpPr>
        <p:spPr/>
        <p:txBody>
          <a:bodyPr>
            <a:normAutofit/>
          </a:bodyPr>
          <a:lstStyle/>
          <a:p>
            <a:r>
              <a:rPr lang="en-US" sz="4000" dirty="0"/>
              <a:t>Means of three equal-timed intervals for each file</a:t>
            </a:r>
          </a:p>
        </p:txBody>
      </p:sp>
      <p:pic>
        <p:nvPicPr>
          <p:cNvPr id="4" name="Picture 3">
            <a:extLst>
              <a:ext uri="{FF2B5EF4-FFF2-40B4-BE49-F238E27FC236}">
                <a16:creationId xmlns:a16="http://schemas.microsoft.com/office/drawing/2014/main" id="{07FF94C8-4E48-2A4F-B90D-6514AC84A033}"/>
              </a:ext>
            </a:extLst>
          </p:cNvPr>
          <p:cNvPicPr>
            <a:picLocks noChangeAspect="1"/>
          </p:cNvPicPr>
          <p:nvPr/>
        </p:nvPicPr>
        <p:blipFill rotWithShape="1">
          <a:blip r:embed="rId2"/>
          <a:srcRect b="17832"/>
          <a:stretch/>
        </p:blipFill>
        <p:spPr>
          <a:xfrm>
            <a:off x="1594809" y="1937936"/>
            <a:ext cx="9002381" cy="4720039"/>
          </a:xfrm>
          <a:prstGeom prst="rect">
            <a:avLst/>
          </a:prstGeom>
        </p:spPr>
      </p:pic>
      <p:cxnSp>
        <p:nvCxnSpPr>
          <p:cNvPr id="8" name="Straight Arrow Connector 7">
            <a:extLst>
              <a:ext uri="{FF2B5EF4-FFF2-40B4-BE49-F238E27FC236}">
                <a16:creationId xmlns:a16="http://schemas.microsoft.com/office/drawing/2014/main" id="{1E863399-6BD7-8297-1AC5-D0628F652B9F}"/>
              </a:ext>
            </a:extLst>
          </p:cNvPr>
          <p:cNvCxnSpPr/>
          <p:nvPr/>
        </p:nvCxnSpPr>
        <p:spPr>
          <a:xfrm>
            <a:off x="6896100" y="1562100"/>
            <a:ext cx="0" cy="3048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4F6EC841-89CB-772C-EFB0-903A21343934}"/>
              </a:ext>
            </a:extLst>
          </p:cNvPr>
          <p:cNvCxnSpPr/>
          <p:nvPr/>
        </p:nvCxnSpPr>
        <p:spPr>
          <a:xfrm>
            <a:off x="8324850" y="1538288"/>
            <a:ext cx="0" cy="3048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C0C116CD-5C1D-129F-1CDF-ED7E7DD8ED89}"/>
              </a:ext>
            </a:extLst>
          </p:cNvPr>
          <p:cNvCxnSpPr/>
          <p:nvPr/>
        </p:nvCxnSpPr>
        <p:spPr>
          <a:xfrm>
            <a:off x="9772650" y="1538288"/>
            <a:ext cx="0" cy="3048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20739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B0F8E3-B53B-2888-4839-958D6999BABD}"/>
              </a:ext>
            </a:extLst>
          </p:cNvPr>
          <p:cNvSpPr>
            <a:spLocks noGrp="1"/>
          </p:cNvSpPr>
          <p:nvPr>
            <p:ph type="title"/>
          </p:nvPr>
        </p:nvSpPr>
        <p:spPr/>
        <p:txBody>
          <a:bodyPr/>
          <a:lstStyle/>
          <a:p>
            <a:r>
              <a:rPr lang="en-US" dirty="0"/>
              <a:t>What can you draw/analyze using output from </a:t>
            </a:r>
            <a:r>
              <a:rPr lang="en-US" dirty="0" err="1"/>
              <a:t>VoiceSauce</a:t>
            </a:r>
            <a:endParaRPr lang="en-US" dirty="0"/>
          </a:p>
        </p:txBody>
      </p:sp>
      <p:pic>
        <p:nvPicPr>
          <p:cNvPr id="7" name="Graphic 6">
            <a:extLst>
              <a:ext uri="{FF2B5EF4-FFF2-40B4-BE49-F238E27FC236}">
                <a16:creationId xmlns:a16="http://schemas.microsoft.com/office/drawing/2014/main" id="{2B6B5E89-F7CD-8546-BD48-1B2879DA633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238500" y="2482850"/>
            <a:ext cx="5957888" cy="3971925"/>
          </a:xfrm>
          <a:prstGeom prst="rect">
            <a:avLst/>
          </a:prstGeom>
        </p:spPr>
      </p:pic>
      <p:sp>
        <p:nvSpPr>
          <p:cNvPr id="8" name="TextBox 7">
            <a:extLst>
              <a:ext uri="{FF2B5EF4-FFF2-40B4-BE49-F238E27FC236}">
                <a16:creationId xmlns:a16="http://schemas.microsoft.com/office/drawing/2014/main" id="{F60481B7-0854-2430-A414-4010ABA9CD30}"/>
              </a:ext>
            </a:extLst>
          </p:cNvPr>
          <p:cNvSpPr txBox="1"/>
          <p:nvPr/>
        </p:nvSpPr>
        <p:spPr>
          <a:xfrm>
            <a:off x="971549" y="1790700"/>
            <a:ext cx="10125075" cy="523220"/>
          </a:xfrm>
          <a:prstGeom prst="rect">
            <a:avLst/>
          </a:prstGeom>
          <a:noFill/>
        </p:spPr>
        <p:txBody>
          <a:bodyPr wrap="square" rtlCol="0">
            <a:spAutoFit/>
          </a:bodyPr>
          <a:lstStyle/>
          <a:p>
            <a:r>
              <a:rPr lang="en-US" sz="2800" dirty="0"/>
              <a:t>Pitch track (F0 track of the seven tones in </a:t>
            </a:r>
            <a:r>
              <a:rPr lang="en-US" sz="2800" dirty="0" err="1"/>
              <a:t>Xiapu</a:t>
            </a:r>
            <a:r>
              <a:rPr lang="en-US" sz="2800" dirty="0"/>
              <a:t> Min)</a:t>
            </a:r>
          </a:p>
        </p:txBody>
      </p:sp>
    </p:spTree>
    <p:extLst>
      <p:ext uri="{BB962C8B-B14F-4D97-AF65-F5344CB8AC3E}">
        <p14:creationId xmlns:p14="http://schemas.microsoft.com/office/powerpoint/2010/main" val="1199048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B0F8E3-B53B-2888-4839-958D6999BABD}"/>
              </a:ext>
            </a:extLst>
          </p:cNvPr>
          <p:cNvSpPr>
            <a:spLocks noGrp="1"/>
          </p:cNvSpPr>
          <p:nvPr>
            <p:ph type="title"/>
          </p:nvPr>
        </p:nvSpPr>
        <p:spPr/>
        <p:txBody>
          <a:bodyPr/>
          <a:lstStyle/>
          <a:p>
            <a:r>
              <a:rPr lang="en-US"/>
              <a:t>What can you draw/analyze using output from VoiceSauce</a:t>
            </a:r>
            <a:endParaRPr lang="en-US" dirty="0"/>
          </a:p>
        </p:txBody>
      </p:sp>
      <p:pic>
        <p:nvPicPr>
          <p:cNvPr id="7" name="Graphic 6">
            <a:extLst>
              <a:ext uri="{FF2B5EF4-FFF2-40B4-BE49-F238E27FC236}">
                <a16:creationId xmlns:a16="http://schemas.microsoft.com/office/drawing/2014/main" id="{2B6B5E89-F7CD-8546-BD48-1B2879DA633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3267075" y="2520950"/>
            <a:ext cx="5957887" cy="3971925"/>
          </a:xfrm>
          <a:prstGeom prst="rect">
            <a:avLst/>
          </a:prstGeom>
        </p:spPr>
      </p:pic>
      <p:sp>
        <p:nvSpPr>
          <p:cNvPr id="8" name="TextBox 7">
            <a:extLst>
              <a:ext uri="{FF2B5EF4-FFF2-40B4-BE49-F238E27FC236}">
                <a16:creationId xmlns:a16="http://schemas.microsoft.com/office/drawing/2014/main" id="{F60481B7-0854-2430-A414-4010ABA9CD30}"/>
              </a:ext>
            </a:extLst>
          </p:cNvPr>
          <p:cNvSpPr txBox="1"/>
          <p:nvPr/>
        </p:nvSpPr>
        <p:spPr>
          <a:xfrm>
            <a:off x="971549" y="1790700"/>
            <a:ext cx="8534401" cy="523220"/>
          </a:xfrm>
          <a:prstGeom prst="rect">
            <a:avLst/>
          </a:prstGeom>
          <a:noFill/>
        </p:spPr>
        <p:txBody>
          <a:bodyPr wrap="square" rtlCol="0">
            <a:spAutoFit/>
          </a:bodyPr>
          <a:lstStyle/>
          <a:p>
            <a:r>
              <a:rPr lang="en-US" sz="2800" dirty="0"/>
              <a:t>Vowel chart (stressed and unstressed vowels in Cahuilla)</a:t>
            </a:r>
          </a:p>
        </p:txBody>
      </p:sp>
    </p:spTree>
    <p:extLst>
      <p:ext uri="{BB962C8B-B14F-4D97-AF65-F5344CB8AC3E}">
        <p14:creationId xmlns:p14="http://schemas.microsoft.com/office/powerpoint/2010/main" val="79975813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452</TotalTime>
  <Words>2740</Words>
  <Application>Microsoft Office PowerPoint</Application>
  <PresentationFormat>Widescreen</PresentationFormat>
  <Paragraphs>287</Paragraphs>
  <Slides>56</Slides>
  <Notes>0</Notes>
  <HiddenSlides>0</HiddenSlides>
  <MMClips>2</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56</vt:i4>
      </vt:variant>
    </vt:vector>
  </HeadingPairs>
  <TitlesOfParts>
    <vt:vector size="61" baseType="lpstr">
      <vt:lpstr>Arial</vt:lpstr>
      <vt:lpstr>Calibri</vt:lpstr>
      <vt:lpstr>Calibri Light</vt:lpstr>
      <vt:lpstr>Cambria Math</vt:lpstr>
      <vt:lpstr>Office Theme</vt:lpstr>
      <vt:lpstr>Tutorial on VoiceSauce  - A program for voice analysis</vt:lpstr>
      <vt:lpstr>What is VoiceSauce</vt:lpstr>
      <vt:lpstr>What does VoiceSauce look like</vt:lpstr>
      <vt:lpstr>Output from VoiceSauce</vt:lpstr>
      <vt:lpstr>All data points:</vt:lpstr>
      <vt:lpstr>Just the mean</vt:lpstr>
      <vt:lpstr>Means of three equal-timed intervals for each file</vt:lpstr>
      <vt:lpstr>What can you draw/analyze using output from VoiceSauce</vt:lpstr>
      <vt:lpstr>What can you draw/analyze using output from VoiceSauce</vt:lpstr>
      <vt:lpstr>What can you draw/analyze using output from VoiceSauce</vt:lpstr>
      <vt:lpstr>Summary of the parameters</vt:lpstr>
      <vt:lpstr>Notes on harmonic amplitude correction</vt:lpstr>
      <vt:lpstr>Notes on harmonic amplitude correction</vt:lpstr>
      <vt:lpstr>Notes on harmonic amplitude correction</vt:lpstr>
      <vt:lpstr>Notes on harmonic amplitude correction</vt:lpstr>
      <vt:lpstr>Notes on harmonic amplitude correction</vt:lpstr>
      <vt:lpstr>Notes on harmonic amplitude correction</vt:lpstr>
      <vt:lpstr>Notes on harmonic amplitude calculation</vt:lpstr>
      <vt:lpstr>Sample research questions:</vt:lpstr>
      <vt:lpstr>How to download and use VoiceSauce</vt:lpstr>
      <vt:lpstr>Case study for today</vt:lpstr>
      <vt:lpstr>Case study for today</vt:lpstr>
      <vt:lpstr>Case study for today</vt:lpstr>
      <vt:lpstr>Case study for today</vt:lpstr>
      <vt:lpstr>Getting started</vt:lpstr>
      <vt:lpstr>Getting started</vt:lpstr>
      <vt:lpstr>Getting started</vt:lpstr>
      <vt:lpstr>Getting started</vt:lpstr>
      <vt:lpstr>Getting started</vt:lpstr>
      <vt:lpstr>Pass on the .wav and .Textgrid to VoiceSauce</vt:lpstr>
      <vt:lpstr>Step 1: Settings</vt:lpstr>
      <vt:lpstr>Step 2: Parameter estimation</vt:lpstr>
      <vt:lpstr>PowerPoint Presentation</vt:lpstr>
      <vt:lpstr>Step 2: Parameter estimation</vt:lpstr>
      <vt:lpstr>Step 2: Parameter estimation</vt:lpstr>
      <vt:lpstr>Step 3: Output to text</vt:lpstr>
      <vt:lpstr>PowerPoint Presentation</vt:lpstr>
      <vt:lpstr>Step 4: Visualize the output in Excel</vt:lpstr>
      <vt:lpstr>PowerPoint Presentation</vt:lpstr>
      <vt:lpstr>Step 4: Visualize the output in Excel</vt:lpstr>
      <vt:lpstr>Step 4: Visualize the output in Excel</vt:lpstr>
      <vt:lpstr>Step 4: Visualize the output in Excel</vt:lpstr>
      <vt:lpstr>Step 4: Visualize the output in Excel</vt:lpstr>
      <vt:lpstr>PowerPoint Presentation</vt:lpstr>
      <vt:lpstr>Step 4: Visualize the output in Excel</vt:lpstr>
      <vt:lpstr>Step 4: Visualize the output in Excel</vt:lpstr>
      <vt:lpstr>Step 4: Visualize the output in Excel</vt:lpstr>
      <vt:lpstr>Step 4: Visualize the output in Excel</vt:lpstr>
      <vt:lpstr>Outlier detection for f0, formant, and harmonic measures</vt:lpstr>
      <vt:lpstr>Outlier detection for f0 and harmonic measures (personal recommendation)</vt:lpstr>
      <vt:lpstr>Outlier detection for f0 and harmonic measures (personal recommendation)</vt:lpstr>
      <vt:lpstr>Take-home message</vt:lpstr>
      <vt:lpstr>Appendix: Measure explanation</vt:lpstr>
      <vt:lpstr>Appendix: Measure explanation</vt:lpstr>
      <vt:lpstr>Appendix: Measure explanation</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Tutorial on VoiceSauce  - A program for voice analysis</dc:title>
  <dc:creator>Yuan Chai</dc:creator>
  <cp:lastModifiedBy>Yuan Chai</cp:lastModifiedBy>
  <cp:revision>28</cp:revision>
  <dcterms:created xsi:type="dcterms:W3CDTF">2023-02-07T20:55:02Z</dcterms:created>
  <dcterms:modified xsi:type="dcterms:W3CDTF">2023-11-13T19:29:07Z</dcterms:modified>
</cp:coreProperties>
</file>